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759" r:id="rId1"/>
  </p:sldMasterIdLst>
  <p:notesMasterIdLst>
    <p:notesMasterId r:id="rId31"/>
  </p:notesMasterIdLst>
  <p:handoutMasterIdLst>
    <p:handoutMasterId r:id="rId32"/>
  </p:handout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89" r:id="rId9"/>
    <p:sldId id="290" r:id="rId10"/>
    <p:sldId id="291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68" r:id="rId30"/>
  </p:sldIdLst>
  <p:sldSz cx="9902825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1pPr>
    <a:lvl2pPr marL="4572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2pPr>
    <a:lvl3pPr marL="9144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3pPr>
    <a:lvl4pPr marL="13716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4pPr>
    <a:lvl5pPr marL="18288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ram Thiagaraja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BCB"/>
    <a:srgbClr val="006666"/>
    <a:srgbClr val="016666"/>
    <a:srgbClr val="0B1F65"/>
    <a:srgbClr val="360157"/>
    <a:srgbClr val="7ECCBD"/>
    <a:srgbClr val="E7C707"/>
    <a:srgbClr val="FF6600"/>
    <a:srgbClr val="DE5A00"/>
    <a:srgbClr val="8E2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8" autoAdjust="0"/>
    <p:restoredTop sz="95810" autoAdjust="0"/>
  </p:normalViewPr>
  <p:slideViewPr>
    <p:cSldViewPr snapToGrid="0">
      <p:cViewPr varScale="1">
        <p:scale>
          <a:sx n="70" d="100"/>
          <a:sy n="70" d="100"/>
        </p:scale>
        <p:origin x="-1080" y="-96"/>
      </p:cViewPr>
      <p:guideLst>
        <p:guide orient="horz" pos="2160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1728D3-2CCD-4837-8752-4D27EA9DD66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A1DB7-71B8-42AB-B3CE-A4AF400DE92F}">
      <dgm:prSet phldrT="[Text]" custT="1"/>
      <dgm:spPr/>
      <dgm:t>
        <a:bodyPr/>
        <a:lstStyle/>
        <a:p>
          <a:r>
            <a:rPr lang="en-US" sz="2500" dirty="0" smtClean="0"/>
            <a:t>Tableau Desktop</a:t>
          </a:r>
          <a:endParaRPr lang="en-US" sz="2500" dirty="0"/>
        </a:p>
      </dgm:t>
    </dgm:pt>
    <dgm:pt modelId="{B5F6AD1B-BC54-4A21-B809-376CD9619049}" type="parTrans" cxnId="{7122D1FA-BFA1-4DE2-9F48-378C2ED72129}">
      <dgm:prSet/>
      <dgm:spPr/>
      <dgm:t>
        <a:bodyPr/>
        <a:lstStyle/>
        <a:p>
          <a:endParaRPr lang="en-US"/>
        </a:p>
      </dgm:t>
    </dgm:pt>
    <dgm:pt modelId="{517A7102-AAAF-4EC2-BEC5-EF0C1739D5F6}" type="sibTrans" cxnId="{7122D1FA-BFA1-4DE2-9F48-378C2ED72129}">
      <dgm:prSet/>
      <dgm:spPr/>
      <dgm:t>
        <a:bodyPr/>
        <a:lstStyle/>
        <a:p>
          <a:endParaRPr lang="en-US"/>
        </a:p>
      </dgm:t>
    </dgm:pt>
    <dgm:pt modelId="{A60A68FD-2426-4E40-A5F4-5D369280CDD4}">
      <dgm:prSet phldrT="[Text]"/>
      <dgm:spPr/>
      <dgm:t>
        <a:bodyPr/>
        <a:lstStyle/>
        <a:p>
          <a:r>
            <a:rPr lang="en-US" dirty="0" smtClean="0"/>
            <a:t>Allows the user to connect to data , analyze them, then visualize and create interactive dashboards</a:t>
          </a:r>
          <a:endParaRPr lang="en-US" dirty="0"/>
        </a:p>
      </dgm:t>
    </dgm:pt>
    <dgm:pt modelId="{CCB3D7DF-EDEA-4267-AA54-8261DB31ABA1}" type="parTrans" cxnId="{5E404FCC-3924-4932-AE9E-6716F87827FF}">
      <dgm:prSet/>
      <dgm:spPr/>
      <dgm:t>
        <a:bodyPr/>
        <a:lstStyle/>
        <a:p>
          <a:endParaRPr lang="en-US"/>
        </a:p>
      </dgm:t>
    </dgm:pt>
    <dgm:pt modelId="{C8DF45B5-08C4-4561-BDBD-84211C2EE4CF}" type="sibTrans" cxnId="{5E404FCC-3924-4932-AE9E-6716F87827FF}">
      <dgm:prSet/>
      <dgm:spPr/>
      <dgm:t>
        <a:bodyPr/>
        <a:lstStyle/>
        <a:p>
          <a:endParaRPr lang="en-US"/>
        </a:p>
      </dgm:t>
    </dgm:pt>
    <dgm:pt modelId="{12BDA363-9146-40B0-80BD-93969ED7F9BF}">
      <dgm:prSet phldrT="[Text]"/>
      <dgm:spPr/>
      <dgm:t>
        <a:bodyPr/>
        <a:lstStyle/>
        <a:p>
          <a:r>
            <a:rPr lang="en-US" dirty="0" smtClean="0"/>
            <a:t>The Software requires license which costs ~ $2000 (with life time free updates)</a:t>
          </a:r>
          <a:endParaRPr lang="en-US" dirty="0"/>
        </a:p>
      </dgm:t>
    </dgm:pt>
    <dgm:pt modelId="{FE3E0E2B-3127-44AB-9699-4DE41950A285}" type="parTrans" cxnId="{92A76C9C-AE43-4E05-8A90-336D855567A1}">
      <dgm:prSet/>
      <dgm:spPr/>
      <dgm:t>
        <a:bodyPr/>
        <a:lstStyle/>
        <a:p>
          <a:endParaRPr lang="en-US"/>
        </a:p>
      </dgm:t>
    </dgm:pt>
    <dgm:pt modelId="{197E1F2E-D475-4C2A-85BC-9B4ABCD5334D}" type="sibTrans" cxnId="{92A76C9C-AE43-4E05-8A90-336D855567A1}">
      <dgm:prSet/>
      <dgm:spPr/>
      <dgm:t>
        <a:bodyPr/>
        <a:lstStyle/>
        <a:p>
          <a:endParaRPr lang="en-US"/>
        </a:p>
      </dgm:t>
    </dgm:pt>
    <dgm:pt modelId="{AEEC27D0-F561-49C3-8DDB-02860016725E}">
      <dgm:prSet phldrT="[Text]" custT="1"/>
      <dgm:spPr/>
      <dgm:t>
        <a:bodyPr/>
        <a:lstStyle/>
        <a:p>
          <a:r>
            <a:rPr lang="en-US" sz="2500" dirty="0" smtClean="0"/>
            <a:t>Tableau Reader</a:t>
          </a:r>
          <a:endParaRPr lang="en-US" sz="2500" dirty="0"/>
        </a:p>
      </dgm:t>
    </dgm:pt>
    <dgm:pt modelId="{45DBE893-D3F6-4B60-B719-85483FDAB2D6}" type="parTrans" cxnId="{A5BD53CF-7AF7-47B8-822F-8FBD7FCDC9EA}">
      <dgm:prSet/>
      <dgm:spPr/>
      <dgm:t>
        <a:bodyPr/>
        <a:lstStyle/>
        <a:p>
          <a:endParaRPr lang="en-US"/>
        </a:p>
      </dgm:t>
    </dgm:pt>
    <dgm:pt modelId="{9FCCA781-7F87-4391-8BB9-74917DF37A37}" type="sibTrans" cxnId="{A5BD53CF-7AF7-47B8-822F-8FBD7FCDC9EA}">
      <dgm:prSet/>
      <dgm:spPr/>
      <dgm:t>
        <a:bodyPr/>
        <a:lstStyle/>
        <a:p>
          <a:endParaRPr lang="en-US"/>
        </a:p>
      </dgm:t>
    </dgm:pt>
    <dgm:pt modelId="{F7F8BBB7-CFCF-460E-BC77-1FBFE58076F5}">
      <dgm:prSet phldrT="[Text]"/>
      <dgm:spPr/>
      <dgm:t>
        <a:bodyPr/>
        <a:lstStyle/>
        <a:p>
          <a:r>
            <a:rPr lang="en-US" dirty="0" smtClean="0"/>
            <a:t>Allows the user to view at the data analysis, visualization and business intelligence information from Tableau packaged workbook</a:t>
          </a:r>
          <a:endParaRPr lang="en-US" dirty="0"/>
        </a:p>
      </dgm:t>
    </dgm:pt>
    <dgm:pt modelId="{7CF4A6F6-B7EB-45EF-B0E4-3514000EF3AE}" type="parTrans" cxnId="{6F2FD291-4B5D-41AF-B0EE-54073E6362FF}">
      <dgm:prSet/>
      <dgm:spPr/>
      <dgm:t>
        <a:bodyPr/>
        <a:lstStyle/>
        <a:p>
          <a:endParaRPr lang="en-US"/>
        </a:p>
      </dgm:t>
    </dgm:pt>
    <dgm:pt modelId="{EC917C2D-FDEF-4C5C-A6C8-2844F486A0CD}" type="sibTrans" cxnId="{6F2FD291-4B5D-41AF-B0EE-54073E6362FF}">
      <dgm:prSet/>
      <dgm:spPr/>
      <dgm:t>
        <a:bodyPr/>
        <a:lstStyle/>
        <a:p>
          <a:endParaRPr lang="en-US"/>
        </a:p>
      </dgm:t>
    </dgm:pt>
    <dgm:pt modelId="{894EA388-A132-492D-9759-3D595540A0EA}">
      <dgm:prSet phldrT="[Text]"/>
      <dgm:spPr/>
      <dgm:t>
        <a:bodyPr/>
        <a:lstStyle/>
        <a:p>
          <a:r>
            <a:rPr lang="en-US" dirty="0" smtClean="0"/>
            <a:t>The Software does require any license and is free of cost</a:t>
          </a:r>
          <a:endParaRPr lang="en-US" dirty="0"/>
        </a:p>
      </dgm:t>
    </dgm:pt>
    <dgm:pt modelId="{67538724-628A-4A89-A6B4-4B9F8DC01401}" type="parTrans" cxnId="{730F9AC0-152B-482B-87D2-02FB1C6ECA50}">
      <dgm:prSet/>
      <dgm:spPr/>
      <dgm:t>
        <a:bodyPr/>
        <a:lstStyle/>
        <a:p>
          <a:endParaRPr lang="en-US"/>
        </a:p>
      </dgm:t>
    </dgm:pt>
    <dgm:pt modelId="{94AEDD5D-A038-4C6B-87AF-BCAD411EB794}" type="sibTrans" cxnId="{730F9AC0-152B-482B-87D2-02FB1C6ECA50}">
      <dgm:prSet/>
      <dgm:spPr/>
      <dgm:t>
        <a:bodyPr/>
        <a:lstStyle/>
        <a:p>
          <a:endParaRPr lang="en-US"/>
        </a:p>
      </dgm:t>
    </dgm:pt>
    <dgm:pt modelId="{2CE3AA3F-74E9-4E6B-95CB-23D5F442EDC0}">
      <dgm:prSet phldrT="[Text]" custT="1"/>
      <dgm:spPr/>
      <dgm:t>
        <a:bodyPr/>
        <a:lstStyle/>
        <a:p>
          <a:r>
            <a:rPr lang="en-US" sz="2500" dirty="0" smtClean="0"/>
            <a:t>Tableau Server</a:t>
          </a:r>
          <a:endParaRPr lang="en-US" sz="2500" dirty="0"/>
        </a:p>
      </dgm:t>
    </dgm:pt>
    <dgm:pt modelId="{03AFC453-F518-44C0-893E-6EC3111A805E}" type="parTrans" cxnId="{3F34F0AA-3BC4-4DB0-B7DF-08EEFEA53CD8}">
      <dgm:prSet/>
      <dgm:spPr/>
      <dgm:t>
        <a:bodyPr/>
        <a:lstStyle/>
        <a:p>
          <a:endParaRPr lang="en-US"/>
        </a:p>
      </dgm:t>
    </dgm:pt>
    <dgm:pt modelId="{B7850227-22BB-4F11-8919-DB98545985E2}" type="sibTrans" cxnId="{3F34F0AA-3BC4-4DB0-B7DF-08EEFEA53CD8}">
      <dgm:prSet/>
      <dgm:spPr/>
      <dgm:t>
        <a:bodyPr/>
        <a:lstStyle/>
        <a:p>
          <a:endParaRPr lang="en-US"/>
        </a:p>
      </dgm:t>
    </dgm:pt>
    <dgm:pt modelId="{AA6FF2AA-31D9-4498-B056-3BD6BD87BFE6}">
      <dgm:prSet phldrT="[Text]"/>
      <dgm:spPr/>
      <dgm:t>
        <a:bodyPr/>
        <a:lstStyle/>
        <a:p>
          <a:r>
            <a:rPr lang="en-US" dirty="0" smtClean="0"/>
            <a:t>Allows the user to upload the tableau workbook &amp; data connections and share the link</a:t>
          </a:r>
          <a:endParaRPr lang="en-US" dirty="0"/>
        </a:p>
      </dgm:t>
    </dgm:pt>
    <dgm:pt modelId="{B901A2C7-92CA-4D2E-9A86-A989315A801D}" type="parTrans" cxnId="{F0621105-D1FD-4399-A504-0DA81C7CBE1A}">
      <dgm:prSet/>
      <dgm:spPr/>
      <dgm:t>
        <a:bodyPr/>
        <a:lstStyle/>
        <a:p>
          <a:endParaRPr lang="en-US"/>
        </a:p>
      </dgm:t>
    </dgm:pt>
    <dgm:pt modelId="{52C3A84D-5571-40A3-B37B-D32CFDFD1866}" type="sibTrans" cxnId="{F0621105-D1FD-4399-A504-0DA81C7CBE1A}">
      <dgm:prSet/>
      <dgm:spPr/>
      <dgm:t>
        <a:bodyPr/>
        <a:lstStyle/>
        <a:p>
          <a:endParaRPr lang="en-US"/>
        </a:p>
      </dgm:t>
    </dgm:pt>
    <dgm:pt modelId="{A56B3993-E7A9-460E-91B0-E269894F745A}">
      <dgm:prSet phldrT="[Text]"/>
      <dgm:spPr/>
      <dgm:t>
        <a:bodyPr/>
        <a:lstStyle/>
        <a:p>
          <a:r>
            <a:rPr lang="en-US" dirty="0" smtClean="0"/>
            <a:t>Allows scheduling of periodic automatic refresh of the workbook  with the latest data</a:t>
          </a:r>
          <a:endParaRPr lang="en-US" dirty="0"/>
        </a:p>
      </dgm:t>
    </dgm:pt>
    <dgm:pt modelId="{7F5713FB-A131-4F0F-9B90-71D05763C46A}" type="parTrans" cxnId="{8C4395F1-0DB0-4291-932E-C11323A47CA0}">
      <dgm:prSet/>
      <dgm:spPr/>
      <dgm:t>
        <a:bodyPr/>
        <a:lstStyle/>
        <a:p>
          <a:endParaRPr lang="en-US"/>
        </a:p>
      </dgm:t>
    </dgm:pt>
    <dgm:pt modelId="{6FDD9F7C-0071-4B28-89CD-CE1D5A0F7F49}" type="sibTrans" cxnId="{8C4395F1-0DB0-4291-932E-C11323A47CA0}">
      <dgm:prSet/>
      <dgm:spPr/>
      <dgm:t>
        <a:bodyPr/>
        <a:lstStyle/>
        <a:p>
          <a:endParaRPr lang="en-US"/>
        </a:p>
      </dgm:t>
    </dgm:pt>
    <dgm:pt modelId="{E6361326-85DB-49EC-BB38-25C52FC75E47}" type="pres">
      <dgm:prSet presAssocID="{D51728D3-2CCD-4837-8752-4D27EA9DD6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9F79BE-0EAA-4F66-A605-B599145D5E0A}" type="pres">
      <dgm:prSet presAssocID="{F8CA1DB7-71B8-42AB-B3CE-A4AF400DE92F}" presName="linNode" presStyleCnt="0"/>
      <dgm:spPr/>
    </dgm:pt>
    <dgm:pt modelId="{7FF28E0E-0625-40E4-AFC4-08BB63032DA8}" type="pres">
      <dgm:prSet presAssocID="{F8CA1DB7-71B8-42AB-B3CE-A4AF400DE92F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48307-1C99-486F-B53D-089DF1330F86}" type="pres">
      <dgm:prSet presAssocID="{F8CA1DB7-71B8-42AB-B3CE-A4AF400DE92F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BA9A4-FD6E-47EC-9D52-41F198A3FF20}" type="pres">
      <dgm:prSet presAssocID="{517A7102-AAAF-4EC2-BEC5-EF0C1739D5F6}" presName="sp" presStyleCnt="0"/>
      <dgm:spPr/>
    </dgm:pt>
    <dgm:pt modelId="{697B0E1B-FABB-4563-B236-5EB2230106E0}" type="pres">
      <dgm:prSet presAssocID="{AEEC27D0-F561-49C3-8DDB-02860016725E}" presName="linNode" presStyleCnt="0"/>
      <dgm:spPr/>
    </dgm:pt>
    <dgm:pt modelId="{FB35152C-FBD8-4972-9E49-6C28441BFD88}" type="pres">
      <dgm:prSet presAssocID="{AEEC27D0-F561-49C3-8DDB-02860016725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977A5-1492-4BD4-AA0D-8C3ABB02422C}" type="pres">
      <dgm:prSet presAssocID="{AEEC27D0-F561-49C3-8DDB-02860016725E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37D737-C370-40E2-B28F-369CC3AA5036}" type="pres">
      <dgm:prSet presAssocID="{9FCCA781-7F87-4391-8BB9-74917DF37A37}" presName="sp" presStyleCnt="0"/>
      <dgm:spPr/>
    </dgm:pt>
    <dgm:pt modelId="{F1D3ABB2-F14D-4FEF-B599-48F7E7679E0D}" type="pres">
      <dgm:prSet presAssocID="{2CE3AA3F-74E9-4E6B-95CB-23D5F442EDC0}" presName="linNode" presStyleCnt="0"/>
      <dgm:spPr/>
    </dgm:pt>
    <dgm:pt modelId="{5789BD39-433F-472D-A2A3-3EC0D4E0086F}" type="pres">
      <dgm:prSet presAssocID="{2CE3AA3F-74E9-4E6B-95CB-23D5F442EDC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97790-E7A7-43CC-8C56-3C93D37EF827}" type="pres">
      <dgm:prSet presAssocID="{2CE3AA3F-74E9-4E6B-95CB-23D5F442EDC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53037E-175D-4568-A0DB-C93279BB5E91}" type="presOf" srcId="{894EA388-A132-492D-9759-3D595540A0EA}" destId="{E83977A5-1492-4BD4-AA0D-8C3ABB02422C}" srcOrd="0" destOrd="1" presId="urn:microsoft.com/office/officeart/2005/8/layout/vList5"/>
    <dgm:cxn modelId="{38BA5A16-875D-4CA0-A167-F4F35782F91F}" type="presOf" srcId="{AA6FF2AA-31D9-4498-B056-3BD6BD87BFE6}" destId="{2C097790-E7A7-43CC-8C56-3C93D37EF827}" srcOrd="0" destOrd="0" presId="urn:microsoft.com/office/officeart/2005/8/layout/vList5"/>
    <dgm:cxn modelId="{7122D1FA-BFA1-4DE2-9F48-378C2ED72129}" srcId="{D51728D3-2CCD-4837-8752-4D27EA9DD660}" destId="{F8CA1DB7-71B8-42AB-B3CE-A4AF400DE92F}" srcOrd="0" destOrd="0" parTransId="{B5F6AD1B-BC54-4A21-B809-376CD9619049}" sibTransId="{517A7102-AAAF-4EC2-BEC5-EF0C1739D5F6}"/>
    <dgm:cxn modelId="{4A15DD90-2A65-4E16-9E08-17135684BFF1}" type="presOf" srcId="{D51728D3-2CCD-4837-8752-4D27EA9DD660}" destId="{E6361326-85DB-49EC-BB38-25C52FC75E47}" srcOrd="0" destOrd="0" presId="urn:microsoft.com/office/officeart/2005/8/layout/vList5"/>
    <dgm:cxn modelId="{730F9AC0-152B-482B-87D2-02FB1C6ECA50}" srcId="{AEEC27D0-F561-49C3-8DDB-02860016725E}" destId="{894EA388-A132-492D-9759-3D595540A0EA}" srcOrd="1" destOrd="0" parTransId="{67538724-628A-4A89-A6B4-4B9F8DC01401}" sibTransId="{94AEDD5D-A038-4C6B-87AF-BCAD411EB794}"/>
    <dgm:cxn modelId="{6F2FD291-4B5D-41AF-B0EE-54073E6362FF}" srcId="{AEEC27D0-F561-49C3-8DDB-02860016725E}" destId="{F7F8BBB7-CFCF-460E-BC77-1FBFE58076F5}" srcOrd="0" destOrd="0" parTransId="{7CF4A6F6-B7EB-45EF-B0E4-3514000EF3AE}" sibTransId="{EC917C2D-FDEF-4C5C-A6C8-2844F486A0CD}"/>
    <dgm:cxn modelId="{0F412A59-D825-4FB9-87F9-0B3ED6B9B81C}" type="presOf" srcId="{A56B3993-E7A9-460E-91B0-E269894F745A}" destId="{2C097790-E7A7-43CC-8C56-3C93D37EF827}" srcOrd="0" destOrd="1" presId="urn:microsoft.com/office/officeart/2005/8/layout/vList5"/>
    <dgm:cxn modelId="{5EFBEB13-B280-4973-8AD1-1BB5FAABA92B}" type="presOf" srcId="{A60A68FD-2426-4E40-A5F4-5D369280CDD4}" destId="{16D48307-1C99-486F-B53D-089DF1330F86}" srcOrd="0" destOrd="0" presId="urn:microsoft.com/office/officeart/2005/8/layout/vList5"/>
    <dgm:cxn modelId="{5E404FCC-3924-4932-AE9E-6716F87827FF}" srcId="{F8CA1DB7-71B8-42AB-B3CE-A4AF400DE92F}" destId="{A60A68FD-2426-4E40-A5F4-5D369280CDD4}" srcOrd="0" destOrd="0" parTransId="{CCB3D7DF-EDEA-4267-AA54-8261DB31ABA1}" sibTransId="{C8DF45B5-08C4-4561-BDBD-84211C2EE4CF}"/>
    <dgm:cxn modelId="{9D65E402-B9E0-46BF-8541-581440572227}" type="presOf" srcId="{F8CA1DB7-71B8-42AB-B3CE-A4AF400DE92F}" destId="{7FF28E0E-0625-40E4-AFC4-08BB63032DA8}" srcOrd="0" destOrd="0" presId="urn:microsoft.com/office/officeart/2005/8/layout/vList5"/>
    <dgm:cxn modelId="{0071512B-CDFC-46E0-A163-071D1776D82B}" type="presOf" srcId="{F7F8BBB7-CFCF-460E-BC77-1FBFE58076F5}" destId="{E83977A5-1492-4BD4-AA0D-8C3ABB02422C}" srcOrd="0" destOrd="0" presId="urn:microsoft.com/office/officeart/2005/8/layout/vList5"/>
    <dgm:cxn modelId="{F0621105-D1FD-4399-A504-0DA81C7CBE1A}" srcId="{2CE3AA3F-74E9-4E6B-95CB-23D5F442EDC0}" destId="{AA6FF2AA-31D9-4498-B056-3BD6BD87BFE6}" srcOrd="0" destOrd="0" parTransId="{B901A2C7-92CA-4D2E-9A86-A989315A801D}" sibTransId="{52C3A84D-5571-40A3-B37B-D32CFDFD1866}"/>
    <dgm:cxn modelId="{F727CCC6-7DEE-4DAE-A1E4-E550111B6C44}" type="presOf" srcId="{2CE3AA3F-74E9-4E6B-95CB-23D5F442EDC0}" destId="{5789BD39-433F-472D-A2A3-3EC0D4E0086F}" srcOrd="0" destOrd="0" presId="urn:microsoft.com/office/officeart/2005/8/layout/vList5"/>
    <dgm:cxn modelId="{A5BD53CF-7AF7-47B8-822F-8FBD7FCDC9EA}" srcId="{D51728D3-2CCD-4837-8752-4D27EA9DD660}" destId="{AEEC27D0-F561-49C3-8DDB-02860016725E}" srcOrd="1" destOrd="0" parTransId="{45DBE893-D3F6-4B60-B719-85483FDAB2D6}" sibTransId="{9FCCA781-7F87-4391-8BB9-74917DF37A37}"/>
    <dgm:cxn modelId="{8C4395F1-0DB0-4291-932E-C11323A47CA0}" srcId="{2CE3AA3F-74E9-4E6B-95CB-23D5F442EDC0}" destId="{A56B3993-E7A9-460E-91B0-E269894F745A}" srcOrd="1" destOrd="0" parTransId="{7F5713FB-A131-4F0F-9B90-71D05763C46A}" sibTransId="{6FDD9F7C-0071-4B28-89CD-CE1D5A0F7F49}"/>
    <dgm:cxn modelId="{3F34F0AA-3BC4-4DB0-B7DF-08EEFEA53CD8}" srcId="{D51728D3-2CCD-4837-8752-4D27EA9DD660}" destId="{2CE3AA3F-74E9-4E6B-95CB-23D5F442EDC0}" srcOrd="2" destOrd="0" parTransId="{03AFC453-F518-44C0-893E-6EC3111A805E}" sibTransId="{B7850227-22BB-4F11-8919-DB98545985E2}"/>
    <dgm:cxn modelId="{BCEA28D6-E1A9-457F-A221-67D65A4CB283}" type="presOf" srcId="{12BDA363-9146-40B0-80BD-93969ED7F9BF}" destId="{16D48307-1C99-486F-B53D-089DF1330F86}" srcOrd="0" destOrd="1" presId="urn:microsoft.com/office/officeart/2005/8/layout/vList5"/>
    <dgm:cxn modelId="{98CB6C0F-F486-49E4-8666-6F31E8F5609C}" type="presOf" srcId="{AEEC27D0-F561-49C3-8DDB-02860016725E}" destId="{FB35152C-FBD8-4972-9E49-6C28441BFD88}" srcOrd="0" destOrd="0" presId="urn:microsoft.com/office/officeart/2005/8/layout/vList5"/>
    <dgm:cxn modelId="{92A76C9C-AE43-4E05-8A90-336D855567A1}" srcId="{F8CA1DB7-71B8-42AB-B3CE-A4AF400DE92F}" destId="{12BDA363-9146-40B0-80BD-93969ED7F9BF}" srcOrd="1" destOrd="0" parTransId="{FE3E0E2B-3127-44AB-9699-4DE41950A285}" sibTransId="{197E1F2E-D475-4C2A-85BC-9B4ABCD5334D}"/>
    <dgm:cxn modelId="{9A838C90-2052-4FB7-A5DC-BDD9DC4249A6}" type="presParOf" srcId="{E6361326-85DB-49EC-BB38-25C52FC75E47}" destId="{509F79BE-0EAA-4F66-A605-B599145D5E0A}" srcOrd="0" destOrd="0" presId="urn:microsoft.com/office/officeart/2005/8/layout/vList5"/>
    <dgm:cxn modelId="{2088D8F5-6721-41B4-8A7B-EE16E6EAD7FB}" type="presParOf" srcId="{509F79BE-0EAA-4F66-A605-B599145D5E0A}" destId="{7FF28E0E-0625-40E4-AFC4-08BB63032DA8}" srcOrd="0" destOrd="0" presId="urn:microsoft.com/office/officeart/2005/8/layout/vList5"/>
    <dgm:cxn modelId="{4400B237-F971-40F9-BD0F-2B46DF1BB1A8}" type="presParOf" srcId="{509F79BE-0EAA-4F66-A605-B599145D5E0A}" destId="{16D48307-1C99-486F-B53D-089DF1330F86}" srcOrd="1" destOrd="0" presId="urn:microsoft.com/office/officeart/2005/8/layout/vList5"/>
    <dgm:cxn modelId="{0021DFD9-74EC-43FB-AA3E-8E5F0A145CCB}" type="presParOf" srcId="{E6361326-85DB-49EC-BB38-25C52FC75E47}" destId="{799BA9A4-FD6E-47EC-9D52-41F198A3FF20}" srcOrd="1" destOrd="0" presId="urn:microsoft.com/office/officeart/2005/8/layout/vList5"/>
    <dgm:cxn modelId="{0AA885FE-6C60-41B1-B80A-767281C61C54}" type="presParOf" srcId="{E6361326-85DB-49EC-BB38-25C52FC75E47}" destId="{697B0E1B-FABB-4563-B236-5EB2230106E0}" srcOrd="2" destOrd="0" presId="urn:microsoft.com/office/officeart/2005/8/layout/vList5"/>
    <dgm:cxn modelId="{E435232C-B683-4C5D-B23D-30C1D16E6338}" type="presParOf" srcId="{697B0E1B-FABB-4563-B236-5EB2230106E0}" destId="{FB35152C-FBD8-4972-9E49-6C28441BFD88}" srcOrd="0" destOrd="0" presId="urn:microsoft.com/office/officeart/2005/8/layout/vList5"/>
    <dgm:cxn modelId="{34D17DDC-0278-457C-B9E7-7ADE3EB04603}" type="presParOf" srcId="{697B0E1B-FABB-4563-B236-5EB2230106E0}" destId="{E83977A5-1492-4BD4-AA0D-8C3ABB02422C}" srcOrd="1" destOrd="0" presId="urn:microsoft.com/office/officeart/2005/8/layout/vList5"/>
    <dgm:cxn modelId="{6CC360D9-C954-4A0A-9144-1AFF8438E442}" type="presParOf" srcId="{E6361326-85DB-49EC-BB38-25C52FC75E47}" destId="{0837D737-C370-40E2-B28F-369CC3AA5036}" srcOrd="3" destOrd="0" presId="urn:microsoft.com/office/officeart/2005/8/layout/vList5"/>
    <dgm:cxn modelId="{A7C62AA0-E834-4B45-BDF9-7B0F07F43163}" type="presParOf" srcId="{E6361326-85DB-49EC-BB38-25C52FC75E47}" destId="{F1D3ABB2-F14D-4FEF-B599-48F7E7679E0D}" srcOrd="4" destOrd="0" presId="urn:microsoft.com/office/officeart/2005/8/layout/vList5"/>
    <dgm:cxn modelId="{8E76D9C8-314C-4056-8FD7-FD979417A193}" type="presParOf" srcId="{F1D3ABB2-F14D-4FEF-B599-48F7E7679E0D}" destId="{5789BD39-433F-472D-A2A3-3EC0D4E0086F}" srcOrd="0" destOrd="0" presId="urn:microsoft.com/office/officeart/2005/8/layout/vList5"/>
    <dgm:cxn modelId="{B1C0766A-6625-4EF1-8798-ECB94CF63C4B}" type="presParOf" srcId="{F1D3ABB2-F14D-4FEF-B599-48F7E7679E0D}" destId="{2C097790-E7A7-43CC-8C56-3C93D37EF8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48307-1C99-486F-B53D-089DF1330F86}">
      <dsp:nvSpPr>
        <dsp:cNvPr id="0" name=""/>
        <dsp:cNvSpPr/>
      </dsp:nvSpPr>
      <dsp:spPr>
        <a:xfrm rot="5400000">
          <a:off x="5383214" y="-2088929"/>
          <a:ext cx="1134698" cy="56005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Allows the user to connect to data , analyze them, then visualize and create interactive dashboards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The Software requires license which costs ~ $2000 (with life time free updates)</a:t>
          </a:r>
          <a:endParaRPr lang="en-US" sz="1600" kern="1200" dirty="0"/>
        </a:p>
      </dsp:txBody>
      <dsp:txXfrm rot="-5400000">
        <a:off x="3150299" y="199377"/>
        <a:ext cx="5545139" cy="1023916"/>
      </dsp:txXfrm>
    </dsp:sp>
    <dsp:sp modelId="{7FF28E0E-0625-40E4-AFC4-08BB63032DA8}">
      <dsp:nvSpPr>
        <dsp:cNvPr id="0" name=""/>
        <dsp:cNvSpPr/>
      </dsp:nvSpPr>
      <dsp:spPr>
        <a:xfrm>
          <a:off x="0" y="2149"/>
          <a:ext cx="3150298" cy="1418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Tableau Desktop</a:t>
          </a:r>
          <a:endParaRPr lang="en-US" sz="2500" kern="1200" dirty="0"/>
        </a:p>
      </dsp:txBody>
      <dsp:txXfrm>
        <a:off x="69239" y="71388"/>
        <a:ext cx="3011820" cy="1279895"/>
      </dsp:txXfrm>
    </dsp:sp>
    <dsp:sp modelId="{E83977A5-1492-4BD4-AA0D-8C3ABB02422C}">
      <dsp:nvSpPr>
        <dsp:cNvPr id="0" name=""/>
        <dsp:cNvSpPr/>
      </dsp:nvSpPr>
      <dsp:spPr>
        <a:xfrm rot="5400000">
          <a:off x="5383214" y="-599637"/>
          <a:ext cx="1134698" cy="56005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Allows the user to view at the data analysis, visualization and business intelligence information from Tableau packaged workbook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The Software does require any license and is free of cost</a:t>
          </a:r>
          <a:endParaRPr lang="en-US" sz="1600" kern="1200" dirty="0"/>
        </a:p>
      </dsp:txBody>
      <dsp:txXfrm rot="-5400000">
        <a:off x="3150299" y="1688669"/>
        <a:ext cx="5545139" cy="1023916"/>
      </dsp:txXfrm>
    </dsp:sp>
    <dsp:sp modelId="{FB35152C-FBD8-4972-9E49-6C28441BFD88}">
      <dsp:nvSpPr>
        <dsp:cNvPr id="0" name=""/>
        <dsp:cNvSpPr/>
      </dsp:nvSpPr>
      <dsp:spPr>
        <a:xfrm>
          <a:off x="0" y="1491441"/>
          <a:ext cx="3150298" cy="1418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Tableau Reader</a:t>
          </a:r>
          <a:endParaRPr lang="en-US" sz="2500" kern="1200" dirty="0"/>
        </a:p>
      </dsp:txBody>
      <dsp:txXfrm>
        <a:off x="69239" y="1560680"/>
        <a:ext cx="3011820" cy="1279895"/>
      </dsp:txXfrm>
    </dsp:sp>
    <dsp:sp modelId="{2C097790-E7A7-43CC-8C56-3C93D37EF827}">
      <dsp:nvSpPr>
        <dsp:cNvPr id="0" name=""/>
        <dsp:cNvSpPr/>
      </dsp:nvSpPr>
      <dsp:spPr>
        <a:xfrm rot="5400000">
          <a:off x="5383214" y="889654"/>
          <a:ext cx="1134698" cy="56005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Allows the user to upload the tableau workbook &amp; data connections and share the link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Allows scheduling of periodic automatic refresh of the workbook  with the latest data</a:t>
          </a:r>
          <a:endParaRPr lang="en-US" sz="1600" kern="1200" dirty="0"/>
        </a:p>
      </dsp:txBody>
      <dsp:txXfrm rot="-5400000">
        <a:off x="3150299" y="3177961"/>
        <a:ext cx="5545139" cy="1023916"/>
      </dsp:txXfrm>
    </dsp:sp>
    <dsp:sp modelId="{5789BD39-433F-472D-A2A3-3EC0D4E0086F}">
      <dsp:nvSpPr>
        <dsp:cNvPr id="0" name=""/>
        <dsp:cNvSpPr/>
      </dsp:nvSpPr>
      <dsp:spPr>
        <a:xfrm>
          <a:off x="0" y="2980733"/>
          <a:ext cx="3150298" cy="1418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Tableau Server</a:t>
          </a:r>
          <a:endParaRPr lang="en-US" sz="2500" kern="1200" dirty="0"/>
        </a:p>
      </dsp:txBody>
      <dsp:txXfrm>
        <a:off x="69239" y="3049972"/>
        <a:ext cx="3011820" cy="1279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872288" y="9398000"/>
            <a:ext cx="395287" cy="163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0930B7C4-A07F-45E8-A56F-A23132B9C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37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8175" y="4562475"/>
            <a:ext cx="5986463" cy="473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618" tIns="47461" rIns="96618" bIns="47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6275" y="220663"/>
            <a:ext cx="5911850" cy="4092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7027863" y="9417050"/>
            <a:ext cx="239712" cy="144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62DCC290-FBB5-460F-B5AA-0FCBA6852F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20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rtl="0" eaLnBrk="0" fontAlgn="base" hangingPunct="0">
      <a:spcBef>
        <a:spcPct val="100000"/>
      </a:spcBef>
      <a:spcAft>
        <a:spcPct val="0"/>
      </a:spcAft>
      <a:buFont typeface="Webdings" pitchFamily="18" charset="2"/>
      <a:buChar char="4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429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520700" indent="-176213" algn="l" rtl="0" eaLnBrk="0" fontAlgn="base" hangingPunct="0">
      <a:lnSpc>
        <a:spcPct val="85000"/>
      </a:lnSpc>
      <a:spcBef>
        <a:spcPct val="45000"/>
      </a:spcBef>
      <a:spcAft>
        <a:spcPct val="0"/>
      </a:spcAft>
      <a:buFont typeface="Webdings" pitchFamily="18" charset="2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6858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3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77863" y="220663"/>
            <a:ext cx="5908675" cy="4092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9B7547-B6F5-4824-B188-A9CC5B331D0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77863" y="220663"/>
            <a:ext cx="5908675" cy="4092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676631-DBB8-4A72-B2FE-B7F1E72F146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77863" y="220663"/>
            <a:ext cx="5908675" cy="4092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506229-BD67-4FF6-A9A7-533E2C2E81E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77863" y="220663"/>
            <a:ext cx="5908675" cy="4092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96C186-A82A-4B15-9C09-6531926CF96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CC22FD-3DD9-4917-A866-2353E6A60918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62038" y="722313"/>
            <a:ext cx="519588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2183" y="4561226"/>
            <a:ext cx="5850835" cy="431857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9C1F44-D407-441B-A9A0-58FD0EE9831B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62038" y="722313"/>
            <a:ext cx="5195887" cy="3598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2183" y="4561226"/>
            <a:ext cx="5850835" cy="431857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52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77863" y="220663"/>
            <a:ext cx="5908675" cy="4092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7E200A-1599-48A0-81C1-DAD0BC376D5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83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685041" y="4094163"/>
            <a:ext cx="2509837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www.mu-sigma.com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153888" y="5785754"/>
            <a:ext cx="756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1872343" y="2467429"/>
            <a:ext cx="6858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98863" y="5108573"/>
            <a:ext cx="2671762" cy="522288"/>
          </a:xfrm>
        </p:spPr>
        <p:txBody>
          <a:bodyPr anchor="ctr">
            <a:normAutofit/>
          </a:bodyPr>
          <a:lstStyle>
            <a:lvl1pPr algn="ctr">
              <a:buNone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838202" y="6045651"/>
            <a:ext cx="820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873250" y="2971800"/>
            <a:ext cx="6858000" cy="457200"/>
          </a:xfrm>
        </p:spPr>
        <p:txBody>
          <a:bodyPr anchor="ctr"/>
          <a:lstStyle>
            <a:lvl1pPr marL="234950" indent="-1206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Meeting Title</a:t>
            </a:r>
          </a:p>
        </p:txBody>
      </p: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3492500"/>
            <a:ext cx="9902825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60972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 userDrawn="1"/>
        </p:nvGraphicFramePr>
        <p:xfrm>
          <a:off x="1970088" y="1058863"/>
          <a:ext cx="10858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84" r:id="rId5" imgW="1085714" imgH="1286055" progId="PBrush">
                  <p:embed/>
                </p:oleObj>
              </mc:Choice>
              <mc:Fallback>
                <p:oleObj r:id="rId5" imgW="1085714" imgH="1286055" progId="PBrush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1058863"/>
                        <a:ext cx="1085850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 userDrawn="1"/>
        </p:nvSpPr>
        <p:spPr bwMode="white">
          <a:xfrm>
            <a:off x="3685041" y="4094163"/>
            <a:ext cx="2509837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www.mu-sigma.com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white">
          <a:xfrm>
            <a:off x="1153888" y="5785754"/>
            <a:ext cx="756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20" name="Rectangle 14"/>
          <p:cNvSpPr>
            <a:spLocks noChangeArrowheads="1"/>
          </p:cNvSpPr>
          <p:nvPr userDrawn="1"/>
        </p:nvSpPr>
        <p:spPr bwMode="white">
          <a:xfrm>
            <a:off x="838202" y="6045651"/>
            <a:ext cx="820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white">
          <a:xfrm>
            <a:off x="3241675" y="3556000"/>
            <a:ext cx="340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i="1" u="none" dirty="0">
                <a:solidFill>
                  <a:schemeClr val="bg1"/>
                </a:solidFill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white">
          <a:xfrm flipV="1">
            <a:off x="4157663" y="3951288"/>
            <a:ext cx="1554162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F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95300" y="1566331"/>
            <a:ext cx="8641080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 smtClean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95300" y="2662763"/>
            <a:ext cx="4236720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 smtClean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95300" y="5524500"/>
            <a:ext cx="8641080" cy="952500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 smtClean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5524500"/>
            <a:ext cx="8622792" cy="9525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Recommendation 1</a:t>
            </a:r>
          </a:p>
          <a:p>
            <a:pPr lvl="1"/>
            <a:r>
              <a:rPr lang="en-US" dirty="0" smtClean="0"/>
              <a:t>Sub-recommendation 1</a:t>
            </a:r>
          </a:p>
          <a:p>
            <a:pPr lvl="0"/>
            <a:r>
              <a:rPr lang="en-US" dirty="0" smtClean="0"/>
              <a:t>Recommendation 2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" y="2662763"/>
            <a:ext cx="4236720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Finding 1</a:t>
            </a:r>
          </a:p>
          <a:p>
            <a:pPr lvl="1"/>
            <a:r>
              <a:rPr lang="en-US" dirty="0" smtClean="0"/>
              <a:t>Sub-finding 1</a:t>
            </a:r>
          </a:p>
          <a:p>
            <a:pPr lvl="1"/>
            <a:r>
              <a:rPr lang="en-US" dirty="0" smtClean="0"/>
              <a:t>Sub-finding 2</a:t>
            </a:r>
          </a:p>
          <a:p>
            <a:pPr lvl="0"/>
            <a:r>
              <a:rPr lang="en-US" dirty="0" smtClean="0"/>
              <a:t>Finding 2</a:t>
            </a:r>
          </a:p>
          <a:p>
            <a:pPr lvl="1"/>
            <a:r>
              <a:rPr lang="en-US" dirty="0" smtClean="0"/>
              <a:t>Sub-finding 1</a:t>
            </a:r>
          </a:p>
          <a:p>
            <a:pPr lvl="1"/>
            <a:r>
              <a:rPr lang="en-US" dirty="0" smtClean="0"/>
              <a:t>Sub-finding 2</a:t>
            </a:r>
          </a:p>
          <a:p>
            <a:pPr lvl="0"/>
            <a:r>
              <a:rPr lang="en-US" dirty="0" smtClean="0"/>
              <a:t>Finding 3</a:t>
            </a:r>
          </a:p>
          <a:p>
            <a:pPr lvl="0"/>
            <a:r>
              <a:rPr lang="en-US" dirty="0" smtClean="0"/>
              <a:t>Finding 4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566331"/>
            <a:ext cx="8622792" cy="762001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Question</a:t>
            </a:r>
          </a:p>
          <a:p>
            <a:pPr lvl="1"/>
            <a:r>
              <a:rPr lang="en-US" dirty="0" smtClean="0"/>
              <a:t>Sub Question</a:t>
            </a:r>
          </a:p>
        </p:txBody>
      </p:sp>
      <p:sp>
        <p:nvSpPr>
          <p:cNvPr id="9" name="Rounded Rectangle 8"/>
          <p:cNvSpPr/>
          <p:nvPr userDrawn="1"/>
        </p:nvSpPr>
        <p:spPr bwMode="auto">
          <a:xfrm>
            <a:off x="495300" y="1308100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</a:t>
            </a:r>
          </a:p>
        </p:txBody>
      </p:sp>
      <p:sp>
        <p:nvSpPr>
          <p:cNvPr id="10" name="Rounded Rectangle 9"/>
          <p:cNvSpPr/>
          <p:nvPr userDrawn="1"/>
        </p:nvSpPr>
        <p:spPr bwMode="auto">
          <a:xfrm>
            <a:off x="495300" y="2396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Findings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495300" y="5245100"/>
            <a:ext cx="1943100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Recommendations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894580" y="2662763"/>
            <a:ext cx="4236720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 smtClean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894580" y="2662763"/>
            <a:ext cx="4236720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Insight 1</a:t>
            </a:r>
          </a:p>
          <a:p>
            <a:pPr lvl="1"/>
            <a:r>
              <a:rPr lang="en-US" dirty="0" smtClean="0"/>
              <a:t>Sub-insight</a:t>
            </a:r>
          </a:p>
          <a:p>
            <a:pPr lvl="1"/>
            <a:r>
              <a:rPr lang="en-US" dirty="0" smtClean="0"/>
              <a:t>Sub-insight</a:t>
            </a:r>
          </a:p>
          <a:p>
            <a:pPr lvl="0"/>
            <a:r>
              <a:rPr lang="en-US" dirty="0" smtClean="0"/>
              <a:t>Insight 2</a:t>
            </a:r>
          </a:p>
          <a:p>
            <a:pPr lvl="0"/>
            <a:r>
              <a:rPr lang="en-US" dirty="0" smtClean="0"/>
              <a:t>Insight 3</a:t>
            </a:r>
          </a:p>
          <a:p>
            <a:pPr lvl="0"/>
            <a:r>
              <a:rPr lang="en-US" dirty="0" smtClean="0"/>
              <a:t>Insight 4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4894580" y="2396064"/>
            <a:ext cx="1943100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59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878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Ky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ounded Rectangle 2"/>
          <p:cNvSpPr/>
          <p:nvPr userDrawn="1"/>
        </p:nvSpPr>
        <p:spPr bwMode="auto">
          <a:xfrm>
            <a:off x="444500" y="1545162"/>
            <a:ext cx="1943100" cy="78317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Who is the end consumer?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444500" y="2480732"/>
            <a:ext cx="1943100" cy="78317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What is the business question?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444500" y="3420532"/>
            <a:ext cx="1943100" cy="78317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What triggered the question?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 userDrawn="1"/>
        </p:nvSpPr>
        <p:spPr bwMode="auto">
          <a:xfrm>
            <a:off x="444500" y="4360332"/>
            <a:ext cx="1943100" cy="78317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What do you intend to do with the output?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444500" y="5325532"/>
            <a:ext cx="1943100" cy="78317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What do you ‘expect’ as the outcomes?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616200" y="1566331"/>
            <a:ext cx="6469380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 smtClean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616200" y="2501901"/>
            <a:ext cx="6469380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>
            <a:defPPr>
              <a:defRPr lang="en-US"/>
            </a:defPPr>
            <a:lvl1pPr marL="285750" indent="-285750" algn="l">
              <a:buChar char="4"/>
              <a:defRPr sz="1400"/>
            </a:lvl1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616200" y="3441701"/>
            <a:ext cx="6469380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>
            <a:defPPr>
              <a:defRPr lang="en-US"/>
            </a:defPPr>
            <a:lvl1pPr marL="285750" indent="-285750" algn="l">
              <a:buChar char="4"/>
              <a:defRPr sz="1400"/>
            </a:lvl1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616200" y="4381501"/>
            <a:ext cx="6469380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>
            <a:defPPr>
              <a:defRPr lang="en-US"/>
            </a:defPPr>
            <a:lvl1pPr marL="285750" indent="-285750" algn="l">
              <a:buChar char="4"/>
              <a:defRPr sz="1400"/>
            </a:lvl1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16200" y="5346701"/>
            <a:ext cx="6469380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>
            <a:defPPr>
              <a:defRPr lang="en-US"/>
            </a:defPPr>
            <a:lvl1pPr marL="285750" indent="-285750" algn="l">
              <a:buChar char="4"/>
              <a:defRPr sz="1400"/>
            </a:lvl1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5"/>
          </p:nvPr>
        </p:nvSpPr>
        <p:spPr>
          <a:xfrm>
            <a:off x="2616200" y="1544638"/>
            <a:ext cx="6469380" cy="78369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16"/>
          </p:nvPr>
        </p:nvSpPr>
        <p:spPr>
          <a:xfrm>
            <a:off x="2616200" y="2478151"/>
            <a:ext cx="6469380" cy="78369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2616200" y="3417951"/>
            <a:ext cx="6469380" cy="78369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8"/>
          </p:nvPr>
        </p:nvSpPr>
        <p:spPr>
          <a:xfrm>
            <a:off x="2616200" y="4357751"/>
            <a:ext cx="6469380" cy="78369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2616200" y="5322951"/>
            <a:ext cx="6469380" cy="78369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 userDrawn="1"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7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4153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149600" y="4594436"/>
            <a:ext cx="6070600" cy="143560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149600" y="2935393"/>
            <a:ext cx="6070600" cy="143560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994410" y="974089"/>
            <a:ext cx="1554480" cy="2286000"/>
          </a:xfrm>
          <a:prstGeom prst="homePlate">
            <a:avLst>
              <a:gd name="adj" fmla="val 3035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994410" y="2569633"/>
            <a:ext cx="1554480" cy="228600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hevron 7"/>
          <p:cNvSpPr/>
          <p:nvPr userDrawn="1"/>
        </p:nvSpPr>
        <p:spPr bwMode="auto">
          <a:xfrm rot="5400000">
            <a:off x="994410" y="4228676"/>
            <a:ext cx="1554480" cy="228600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2300" y="1778000"/>
            <a:ext cx="2286000" cy="64008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22300" y="3378199"/>
            <a:ext cx="2286000" cy="64008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2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22300" y="5033434"/>
            <a:ext cx="2286000" cy="64008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3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149600" y="1339849"/>
            <a:ext cx="6070600" cy="1435608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25800" y="1339849"/>
            <a:ext cx="5905500" cy="13716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1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5800" y="2942167"/>
            <a:ext cx="5905500" cy="13716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2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5800" y="4601634"/>
            <a:ext cx="5905500" cy="13716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3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7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 userDrawn="1"/>
        </p:nvSpPr>
        <p:spPr bwMode="auto">
          <a:xfrm>
            <a:off x="3149600" y="5173980"/>
            <a:ext cx="6070600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 userDrawn="1"/>
        </p:nvSpPr>
        <p:spPr bwMode="auto">
          <a:xfrm>
            <a:off x="3149600" y="3895936"/>
            <a:ext cx="6070600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ounded Rectangle 21"/>
          <p:cNvSpPr/>
          <p:nvPr userDrawn="1"/>
        </p:nvSpPr>
        <p:spPr bwMode="auto">
          <a:xfrm>
            <a:off x="3149600" y="2617893"/>
            <a:ext cx="6070600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3" name="Pentagon 2"/>
          <p:cNvSpPr/>
          <p:nvPr userDrawn="1"/>
        </p:nvSpPr>
        <p:spPr bwMode="auto">
          <a:xfrm rot="5400000">
            <a:off x="1186815" y="800735"/>
            <a:ext cx="1188720" cy="2266950"/>
          </a:xfrm>
          <a:prstGeom prst="homePlate">
            <a:avLst>
              <a:gd name="adj" fmla="val 3035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 rot="5400000">
            <a:off x="1186815" y="2078778"/>
            <a:ext cx="1188720" cy="226695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 rot="5400000">
            <a:off x="1186815" y="3356821"/>
            <a:ext cx="1188720" cy="226695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186815" y="4634865"/>
            <a:ext cx="1188720" cy="2266950"/>
          </a:xfrm>
          <a:prstGeom prst="chevron">
            <a:avLst>
              <a:gd name="adj" fmla="val 3039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2300" y="1689100"/>
            <a:ext cx="2286000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1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22300" y="2967567"/>
            <a:ext cx="2286000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2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622300" y="4258734"/>
            <a:ext cx="2286000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3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2300" y="5524500"/>
            <a:ext cx="2286000" cy="5207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4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3149600" y="1339849"/>
            <a:ext cx="6070600" cy="118872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25800" y="1346200"/>
            <a:ext cx="5905500" cy="109728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1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5800" y="2617893"/>
            <a:ext cx="5905500" cy="109728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2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5800" y="3903134"/>
            <a:ext cx="5905500" cy="109728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3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225800" y="5181600"/>
            <a:ext cx="5905500" cy="109728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4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9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3" name="Pentagon 2"/>
          <p:cNvSpPr/>
          <p:nvPr userDrawn="1"/>
        </p:nvSpPr>
        <p:spPr bwMode="gray">
          <a:xfrm>
            <a:off x="457200" y="1485900"/>
            <a:ext cx="2209800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2696633" y="14859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4936066" y="14859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7175500" y="1485900"/>
            <a:ext cx="2209800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431800" y="2476500"/>
            <a:ext cx="2171700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2565399"/>
            <a:ext cx="2159000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1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2683933" y="2476500"/>
            <a:ext cx="2171700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6633" y="2565399"/>
            <a:ext cx="2159000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2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4936066" y="2476500"/>
            <a:ext cx="2171700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48766" y="2565399"/>
            <a:ext cx="2159000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3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7188200" y="2476500"/>
            <a:ext cx="2171700" cy="39624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200900" y="2565399"/>
            <a:ext cx="2159000" cy="3771901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4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043767" y="1524000"/>
            <a:ext cx="1549400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00100" y="1524000"/>
            <a:ext cx="1549400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7531100" y="1524000"/>
            <a:ext cx="1549400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287434" y="1524000"/>
            <a:ext cx="1549400" cy="800100"/>
          </a:xfrm>
        </p:spPr>
        <p:txBody>
          <a:bodyPr anchor="ctr"/>
          <a:lstStyle>
            <a:lvl1pPr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2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3013" y="6330950"/>
            <a:ext cx="2309812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fld id="{89462D9F-CBE4-49BD-A4E9-90D373CE2AB0}" type="slidenum">
              <a:rPr lang="en-US" sz="1400" smtClean="0"/>
              <a:pPr/>
              <a:t>‹#›</a:t>
            </a:fld>
            <a:endParaRPr lang="en-US" sz="1400" smtClean="0"/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1447800"/>
            <a:ext cx="6189663" cy="22860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4" name="Line 3"/>
          <p:cNvSpPr>
            <a:spLocks noChangeShapeType="1"/>
          </p:cNvSpPr>
          <p:nvPr userDrawn="1"/>
        </p:nvSpPr>
        <p:spPr bwMode="auto">
          <a:xfrm>
            <a:off x="44450" y="1447800"/>
            <a:ext cx="0" cy="226695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 userDrawn="1"/>
        </p:nvGraphicFramePr>
        <p:xfrm>
          <a:off x="7262813" y="1676400"/>
          <a:ext cx="140652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77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2813" y="1676400"/>
                        <a:ext cx="1406525" cy="166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/>
          <p:cNvSpPr>
            <a:spLocks noChangeArrowheads="1"/>
          </p:cNvSpPr>
          <p:nvPr userDrawn="1"/>
        </p:nvSpPr>
        <p:spPr bwMode="auto">
          <a:xfrm>
            <a:off x="1374775" y="5626100"/>
            <a:ext cx="81978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tabLst>
                <a:tab pos="2971800" algn="ctr"/>
                <a:tab pos="5943600" algn="r"/>
              </a:tabLst>
              <a:defRPr/>
            </a:pPr>
            <a:r>
              <a:rPr lang="en-US" sz="1000" u="sng" dirty="0">
                <a:solidFill>
                  <a:schemeClr val="bg1">
                    <a:lumMod val="75000"/>
                  </a:schemeClr>
                </a:solidFill>
              </a:rPr>
              <a:t>Proprietary Information</a:t>
            </a:r>
            <a:endParaRPr lang="en-US" sz="1000" u="sng" dirty="0">
              <a:solidFill>
                <a:schemeClr val="bg1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l">
              <a:tabLst>
                <a:tab pos="2971800" algn="ctr"/>
                <a:tab pos="5943600" algn="r"/>
              </a:tabLst>
              <a:defRPr/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 userDrawn="1"/>
        </p:nvSpPr>
        <p:spPr bwMode="auto">
          <a:xfrm>
            <a:off x="3135313" y="3733800"/>
            <a:ext cx="6767512" cy="1752600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lang="en-US" sz="1200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4621213" y="4343400"/>
            <a:ext cx="4043362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90000"/>
              </a:lnSpc>
            </a:pPr>
            <a:r>
              <a:rPr lang="en-US" sz="2000" b="1" dirty="0"/>
              <a:t>THANK YOU</a:t>
            </a:r>
          </a:p>
          <a:p>
            <a:pPr algn="l">
              <a:lnSpc>
                <a:spcPct val="90000"/>
              </a:lnSpc>
            </a:pPr>
            <a:endParaRPr lang="en-US" sz="2000" dirty="0"/>
          </a:p>
          <a:p>
            <a:pPr algn="l">
              <a:lnSpc>
                <a:spcPct val="90000"/>
              </a:lnSpc>
            </a:pPr>
            <a:endParaRPr lang="en-US" sz="2000" dirty="0"/>
          </a:p>
          <a:p>
            <a:pPr algn="l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374775" y="5915025"/>
            <a:ext cx="81978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GB" sz="1000">
                <a:ea typeface="Arial Unicode MS" pitchFamily="34" charset="-128"/>
                <a:cs typeface="Arial Unicode MS" pitchFamily="34" charset="-128"/>
              </a:rPr>
              <a:t>"This document and its attachments are confidential.  </a:t>
            </a:r>
            <a:r>
              <a:rPr lang="en-GB" sz="1000" dirty="0">
                <a:ea typeface="Arial Unicode MS" pitchFamily="34" charset="-128"/>
                <a:cs typeface="Arial Unicode MS" pitchFamily="34" charset="-128"/>
              </a:rPr>
              <a:t>Any</a:t>
            </a:r>
            <a:r>
              <a:rPr lang="en-US" sz="1000" dirty="0"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 algn="l"/>
            <a:r>
              <a:rPr lang="en-US" sz="1000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624198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95141" y="6629401"/>
            <a:ext cx="1732994" cy="169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dirty="0">
                <a:latin typeface="+mn-lt"/>
              </a:rPr>
              <a:t>All rights reserved. © 2008 Tableau Software Inc.</a:t>
            </a:r>
          </a:p>
        </p:txBody>
      </p:sp>
      <p:pic>
        <p:nvPicPr>
          <p:cNvPr id="4" name="Picture 7" descr="TitleSlid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7665" y="5410201"/>
            <a:ext cx="8417401" cy="766763"/>
          </a:xfrm>
        </p:spPr>
        <p:txBody>
          <a:bodyPr anchor="t"/>
          <a:lstStyle>
            <a:lvl1pPr algn="l"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 dirty="0" smtClean="0"/>
              <a:t>Supporting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graphicFrame>
        <p:nvGraphicFramePr>
          <p:cNvPr id="111821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30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2743200"/>
            <a:ext cx="6705600" cy="2971800"/>
          </a:xfrm>
        </p:spPr>
        <p:txBody>
          <a:bodyPr/>
          <a:lstStyle>
            <a:lvl1pPr>
              <a:defRPr/>
            </a:lvl1pPr>
            <a:lvl2pPr marL="452438" lvl="1" indent="-215900">
              <a:defRPr/>
            </a:lvl2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00200" y="1219200"/>
            <a:ext cx="6705600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98020" name="Line 4"/>
          <p:cNvSpPr>
            <a:spLocks noChangeShapeType="1"/>
          </p:cNvSpPr>
          <p:nvPr/>
        </p:nvSpPr>
        <p:spPr bwMode="auto">
          <a:xfrm>
            <a:off x="1422400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509760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9509760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graphicFrame>
        <p:nvGraphicFramePr>
          <p:cNvPr id="1119234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3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82880" y="649224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35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3" y="1381125"/>
            <a:ext cx="4305300" cy="4191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381125"/>
            <a:ext cx="4305300" cy="4191000"/>
          </a:xfrm>
        </p:spPr>
        <p:txBody>
          <a:bodyPr/>
          <a:lstStyle>
            <a:lvl1pPr>
              <a:defRPr sz="1600"/>
            </a:lvl1pPr>
            <a:lvl2pPr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300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/>
                </a:solidFill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34950" marR="0" lvl="1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 smtClean="0"/>
              <a:t>Second level</a:t>
            </a:r>
          </a:p>
          <a:p>
            <a:pPr marL="234950" marR="0" lvl="2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 smtClean="0"/>
              <a:t>Third level</a:t>
            </a:r>
          </a:p>
          <a:p>
            <a:pPr marL="234950" marR="0" lvl="3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lang="en-US" smtClean="0"/>
              <a:t>Fourth level</a:t>
            </a:r>
          </a:p>
        </p:txBody>
      </p:sp>
      <p:graphicFrame>
        <p:nvGraphicFramePr>
          <p:cNvPr id="1121282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38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371337"/>
            <a:ext cx="437515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371337"/>
            <a:ext cx="4376737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8985250" cy="838200"/>
          </a:xfrm>
        </p:spPr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graphicFrame>
        <p:nvGraphicFramePr>
          <p:cNvPr id="1122306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40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333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42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2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443967" y="14315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Company Facts</a:t>
                      </a:r>
                      <a:endParaRPr lang="en-US" sz="1400" dirty="0"/>
                    </a:p>
                  </a:txBody>
                  <a:tcPr anchor="ctr"/>
                </a:tc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443967" y="39334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Company Performance</a:t>
                      </a:r>
                      <a:endParaRPr lang="en-US" sz="1400" dirty="0"/>
                    </a:p>
                  </a:txBody>
                  <a:tcPr anchor="ctr"/>
                </a:tc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816100"/>
            <a:ext cx="4297680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the company in terms of their business presence etc.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4318000"/>
            <a:ext cx="4297680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How has the company been performing?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5181067" y="14315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Market Situation</a:t>
                      </a:r>
                      <a:endParaRPr lang="en-US" sz="1400" dirty="0"/>
                    </a:p>
                  </a:txBody>
                  <a:tcPr anchor="ctr"/>
                </a:tc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5181067" y="39334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Imperatives</a:t>
                      </a:r>
                      <a:endParaRPr lang="en-US" sz="1400" dirty="0"/>
                    </a:p>
                  </a:txBody>
                  <a:tcPr anchor="ctr"/>
                </a:tc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1816100"/>
            <a:ext cx="4297680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the state of the market that the company is in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81600" y="4318000"/>
            <a:ext cx="4297680" cy="18161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According to the company, what are the key focus areas or strategies for the near and distant future?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6800" y="3721101"/>
            <a:ext cx="267970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443971" y="2333272"/>
          <a:ext cx="2794529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4529"/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Situation – Current</a:t>
                      </a:r>
                      <a:r>
                        <a:rPr lang="en-US" sz="1400" baseline="0" dirty="0" smtClean="0"/>
                        <a:t> State</a:t>
                      </a:r>
                      <a:endParaRPr lang="en-US" sz="1400" dirty="0"/>
                    </a:p>
                  </a:txBody>
                  <a:tcPr anchor="ctr"/>
                </a:tc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2717800"/>
            <a:ext cx="2781300" cy="29337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What are the undisputed facts about the client and project?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6666971" y="2333272"/>
          <a:ext cx="2794529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94529"/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Desired Future State</a:t>
                      </a:r>
                      <a:endParaRPr lang="en-US" sz="1400" dirty="0"/>
                    </a:p>
                  </a:txBody>
                  <a:tcPr anchor="ctr"/>
                </a:tc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667500" y="2717800"/>
            <a:ext cx="2781300" cy="29337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Where would the client like to be?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3291840" y="34163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6339840" y="34163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3378200" y="1304572"/>
          <a:ext cx="3149599" cy="195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599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Complications – The Gap / Trigger</a:t>
                      </a:r>
                      <a:endParaRPr lang="en-US" sz="1400" dirty="0"/>
                    </a:p>
                  </a:txBody>
                  <a:tcPr anchor="ctr"/>
                </a:tc>
              </a:tr>
              <a:tr h="15940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90900" y="1689100"/>
            <a:ext cx="3124200" cy="15621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Explain the cause of the gap between the current state and desired future state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4815840" y="28956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4815840" y="3911600"/>
            <a:ext cx="274320" cy="118872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3378200" y="4708172"/>
          <a:ext cx="3149599" cy="195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599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Questions – which</a:t>
                      </a:r>
                      <a:r>
                        <a:rPr lang="en-US" sz="1400" baseline="0" dirty="0" smtClean="0"/>
                        <a:t> need answers</a:t>
                      </a:r>
                      <a:endParaRPr lang="en-US" sz="1400" dirty="0"/>
                    </a:p>
                  </a:txBody>
                  <a:tcPr anchor="ctr"/>
                </a:tc>
              </a:tr>
              <a:tr h="15940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90900" y="5092700"/>
            <a:ext cx="3124200" cy="15621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What is the one key question that we should answer to get from current to desired future state?</a:t>
            </a:r>
          </a:p>
          <a:p>
            <a:pPr lvl="1"/>
            <a:r>
              <a:rPr lang="en-US" dirty="0" smtClean="0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9247188" y="76200"/>
          <a:ext cx="5937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48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7188" y="76200"/>
                        <a:ext cx="593725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6113" y="1381125"/>
            <a:ext cx="8763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Supporting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What is the Key Takeaway from the Slide?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4437063" y="2957513"/>
            <a:ext cx="99028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507496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82880" y="649224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1" r:id="rId3"/>
    <p:sldLayoutId id="2147483766" r:id="rId4"/>
    <p:sldLayoutId id="2147483763" r:id="rId5"/>
    <p:sldLayoutId id="2147483764" r:id="rId6"/>
    <p:sldLayoutId id="2147483765" r:id="rId7"/>
    <p:sldLayoutId id="2147483768" r:id="rId8"/>
    <p:sldLayoutId id="2147483769" r:id="rId9"/>
    <p:sldLayoutId id="2147483774" r:id="rId10"/>
    <p:sldLayoutId id="2147483775" r:id="rId11"/>
    <p:sldLayoutId id="2147483772" r:id="rId12"/>
    <p:sldLayoutId id="2147483770" r:id="rId13"/>
    <p:sldLayoutId id="2147483771" r:id="rId14"/>
    <p:sldLayoutId id="2147483773" r:id="rId15"/>
    <p:sldLayoutId id="2147483776" r:id="rId1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4950" indent="-234950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600" b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0663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</a:defRPr>
      </a:lvl2pPr>
      <a:lvl3pPr marL="623888" indent="-1603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300" baseline="0">
          <a:solidFill>
            <a:schemeClr val="tx1"/>
          </a:solidFill>
          <a:latin typeface="+mn-lt"/>
        </a:defRPr>
      </a:lvl3pPr>
      <a:lvl4pPr marL="855663" indent="-1730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200">
          <a:solidFill>
            <a:schemeClr val="tx1"/>
          </a:solidFill>
          <a:latin typeface="+mn-lt"/>
        </a:defRPr>
      </a:lvl4pPr>
      <a:lvl5pPr marL="1030288" indent="-11588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200" baseline="0">
          <a:solidFill>
            <a:schemeClr val="tx1"/>
          </a:solidFill>
          <a:latin typeface="+mn-lt"/>
        </a:defRPr>
      </a:lvl5pPr>
      <a:lvl6pPr marL="29749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6pPr>
      <a:lvl7pPr marL="34321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7pPr>
      <a:lvl8pPr marL="38893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8pPr>
      <a:lvl9pPr marL="43465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rtner.com/technology/reprints.do?id=1-1DZLPEP&amp;ct=130207&amp;st=sb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apandre.wordpress.com/2011/02/14/q4dv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Tableau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Aug 2013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 document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Excerpts from Gartner </a:t>
            </a:r>
            <a:r>
              <a:rPr lang="en-US" dirty="0" smtClean="0"/>
              <a:t>B.I. platform survey </a:t>
            </a:r>
            <a:r>
              <a:rPr lang="en-US" dirty="0"/>
              <a:t>on </a:t>
            </a:r>
            <a:r>
              <a:rPr lang="en-US" dirty="0" smtClean="0"/>
              <a:t>Tableau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371337"/>
            <a:ext cx="4375150" cy="639762"/>
          </a:xfrm>
          <a:solidFill>
            <a:srgbClr val="006666"/>
          </a:solidFill>
        </p:spPr>
        <p:txBody>
          <a:bodyPr/>
          <a:lstStyle/>
          <a:p>
            <a:pPr algn="ctr">
              <a:lnSpc>
                <a:spcPct val="250000"/>
              </a:lnSpc>
            </a:pPr>
            <a:r>
              <a:rPr lang="en-US" dirty="0" smtClean="0">
                <a:solidFill>
                  <a:schemeClr val="bg1"/>
                </a:solidFill>
              </a:rPr>
              <a:t>Strengths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2473325"/>
          </a:xfrm>
          <a:solidFill>
            <a:srgbClr val="E2E1C0"/>
          </a:solidFill>
        </p:spPr>
        <p:txBody>
          <a:bodyPr/>
          <a:lstStyle/>
          <a:p>
            <a:r>
              <a:rPr lang="en-US" sz="1400" dirty="0" smtClean="0"/>
              <a:t>Overwhelmingly </a:t>
            </a:r>
            <a:r>
              <a:rPr lang="en-US" sz="1400" dirty="0"/>
              <a:t>positive </a:t>
            </a:r>
            <a:r>
              <a:rPr lang="en-US" sz="1400" dirty="0" smtClean="0">
                <a:ea typeface="Calibri"/>
                <a:cs typeface="Times New Roman"/>
              </a:rPr>
              <a:t> customer </a:t>
            </a:r>
            <a:r>
              <a:rPr lang="en-US" sz="1400" dirty="0">
                <a:ea typeface="Calibri"/>
                <a:cs typeface="Times New Roman"/>
              </a:rPr>
              <a:t>satisfaction in terms of ease of use, functionality, product quality, performance, </a:t>
            </a:r>
            <a:r>
              <a:rPr lang="en-US" sz="1400" dirty="0" smtClean="0">
                <a:ea typeface="Calibri"/>
                <a:cs typeface="Times New Roman"/>
              </a:rPr>
              <a:t>support</a:t>
            </a:r>
          </a:p>
          <a:p>
            <a:r>
              <a:rPr lang="en-US" sz="1400" dirty="0" smtClean="0"/>
              <a:t>Tableau delivers </a:t>
            </a:r>
            <a:r>
              <a:rPr lang="en-US" sz="1400" dirty="0"/>
              <a:t>strong interactive visualization for analysis, dashboards, information delivery and managed analytic </a:t>
            </a:r>
            <a:r>
              <a:rPr lang="en-US" sz="1400" dirty="0" smtClean="0"/>
              <a:t>applications</a:t>
            </a:r>
            <a:endParaRPr lang="en-US" sz="1400" dirty="0">
              <a:ea typeface="Calibri"/>
              <a:cs typeface="Times New Roman"/>
            </a:endParaRPr>
          </a:p>
          <a:p>
            <a:r>
              <a:rPr lang="en-US" sz="1400" dirty="0">
                <a:ea typeface="Calibri"/>
                <a:cs typeface="Times New Roman"/>
              </a:rPr>
              <a:t>Self contained BI </a:t>
            </a:r>
            <a:r>
              <a:rPr lang="en-US" sz="1400" dirty="0" smtClean="0">
                <a:ea typeface="Calibri"/>
                <a:cs typeface="Times New Roman"/>
              </a:rPr>
              <a:t>platform which integrates with a large variety of data sources and drag-n-drop feature enable user engagement and customization</a:t>
            </a:r>
            <a:endParaRPr lang="en-US" sz="1400" dirty="0">
              <a:ea typeface="Calibri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371337"/>
            <a:ext cx="4376737" cy="639762"/>
          </a:xfrm>
          <a:solidFill>
            <a:srgbClr val="016666"/>
          </a:solidFill>
        </p:spPr>
        <p:txBody>
          <a:bodyPr/>
          <a:lstStyle/>
          <a:p>
            <a:pPr algn="ctr">
              <a:lnSpc>
                <a:spcPct val="250000"/>
              </a:lnSpc>
            </a:pPr>
            <a:r>
              <a:rPr lang="en-US" dirty="0" smtClean="0">
                <a:solidFill>
                  <a:schemeClr val="bg1"/>
                </a:solidFill>
              </a:rPr>
              <a:t>Cautions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2473325"/>
          </a:xfrm>
          <a:solidFill>
            <a:srgbClr val="E2E1C0"/>
          </a:solidFill>
        </p:spPr>
        <p:txBody>
          <a:bodyPr/>
          <a:lstStyle/>
          <a:p>
            <a:r>
              <a:rPr lang="en-US" sz="1400" dirty="0" smtClean="0"/>
              <a:t>Tableau </a:t>
            </a:r>
            <a:r>
              <a:rPr lang="en-US" sz="1400" dirty="0"/>
              <a:t>lacks broader BI platform capabilities, such as production reporting and predictive </a:t>
            </a:r>
            <a:r>
              <a:rPr lang="en-US" sz="1400" dirty="0" smtClean="0"/>
              <a:t>analytics</a:t>
            </a:r>
            <a:endParaRPr lang="en-US" sz="1400" dirty="0"/>
          </a:p>
          <a:p>
            <a:r>
              <a:rPr lang="en-US" sz="1400" dirty="0"/>
              <a:t>Tableau's products often fill an unmet need in organizations that already have a BI standard, and are frequently deployed as a complementary capability to an existing BI </a:t>
            </a:r>
            <a:r>
              <a:rPr lang="en-US" sz="1400" dirty="0" smtClean="0"/>
              <a:t>platform</a:t>
            </a:r>
          </a:p>
          <a:p>
            <a:r>
              <a:rPr lang="en-US" sz="1400" kern="1200" dirty="0">
                <a:solidFill>
                  <a:schemeClr val="dk1"/>
                </a:solidFill>
              </a:rPr>
              <a:t>Above </a:t>
            </a:r>
            <a:r>
              <a:rPr lang="en-US" sz="1400" kern="1200" dirty="0" smtClean="0">
                <a:solidFill>
                  <a:schemeClr val="dk1"/>
                </a:solidFill>
              </a:rPr>
              <a:t>average </a:t>
            </a:r>
            <a:r>
              <a:rPr lang="en-US" sz="1400" kern="1200" dirty="0">
                <a:solidFill>
                  <a:schemeClr val="dk1"/>
                </a:solidFill>
              </a:rPr>
              <a:t>license price per user</a:t>
            </a:r>
          </a:p>
          <a:p>
            <a:endParaRPr lang="en-US" dirty="0"/>
          </a:p>
        </p:txBody>
      </p:sp>
      <p:sp>
        <p:nvSpPr>
          <p:cNvPr id="7" name="Text Box 69"/>
          <p:cNvSpPr txBox="1">
            <a:spLocks noChangeArrowheads="1"/>
          </p:cNvSpPr>
          <p:nvPr/>
        </p:nvSpPr>
        <p:spPr bwMode="auto">
          <a:xfrm>
            <a:off x="-1" y="12700"/>
            <a:ext cx="2194560" cy="276999"/>
          </a:xfrm>
          <a:prstGeom prst="rect">
            <a:avLst/>
          </a:prstGeom>
          <a:solidFill>
            <a:srgbClr val="E2E2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  <a:buClr>
                <a:srgbClr val="0B1F65"/>
              </a:buClr>
              <a:buFont typeface="Webdings" pitchFamily="18" charset="2"/>
              <a:buNone/>
            </a:pPr>
            <a:r>
              <a:rPr lang="en-US" sz="1200" b="1" i="1" dirty="0" smtClean="0">
                <a:solidFill>
                  <a:srgbClr val="5F5F5F"/>
                </a:solidFill>
              </a:rPr>
              <a:t>Pros v/s Cons of Tableau</a:t>
            </a:r>
            <a:endParaRPr lang="en-US" sz="1200" b="1" i="1" dirty="0">
              <a:solidFill>
                <a:srgbClr val="5F5F5F"/>
              </a:solidFill>
              <a:latin typeface="Arial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481012" y="4800600"/>
            <a:ext cx="4375150" cy="1373188"/>
          </a:xfrm>
          <a:prstGeom prst="rect">
            <a:avLst/>
          </a:prstGeom>
          <a:solidFill>
            <a:srgbClr val="E2E1C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/>
                </a:solidFill>
                <a:latin typeface="+mn-lt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400" i="1" kern="0" dirty="0" smtClean="0"/>
              <a:t> Mu Sigma POV</a:t>
            </a:r>
          </a:p>
          <a:p>
            <a:r>
              <a:rPr lang="en-US" sz="1400" kern="0" dirty="0"/>
              <a:t>Tableau enables the end user to move away from just a consumer to a creator of </a:t>
            </a:r>
            <a:r>
              <a:rPr lang="en-US" sz="1400" kern="0" dirty="0" smtClean="0"/>
              <a:t>analytics</a:t>
            </a:r>
            <a:endParaRPr lang="en-US" sz="1400" i="1" kern="0" dirty="0" smtClean="0">
              <a:ea typeface="Calibri"/>
              <a:cs typeface="Times New Roman"/>
            </a:endParaRPr>
          </a:p>
          <a:p>
            <a:pPr marL="0" indent="0">
              <a:buFont typeface="Webdings" pitchFamily="18" charset="2"/>
              <a:buNone/>
            </a:pPr>
            <a:endParaRPr lang="en-US" kern="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auto">
          <a:xfrm>
            <a:off x="5016499" y="4800600"/>
            <a:ext cx="4379976" cy="1373188"/>
          </a:xfrm>
          <a:prstGeom prst="rect">
            <a:avLst/>
          </a:prstGeom>
          <a:solidFill>
            <a:srgbClr val="E2E1C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/>
                </a:solidFill>
                <a:latin typeface="+mn-lt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400" i="1" kern="0" dirty="0" smtClean="0"/>
              <a:t> Mu </a:t>
            </a:r>
            <a:r>
              <a:rPr lang="en-US" sz="1400" i="1" kern="0" dirty="0"/>
              <a:t>Sigma </a:t>
            </a:r>
            <a:r>
              <a:rPr lang="en-US" sz="1400" i="1" kern="0" dirty="0" smtClean="0"/>
              <a:t>POV</a:t>
            </a:r>
            <a:endParaRPr lang="en-US" kern="0" dirty="0"/>
          </a:p>
          <a:p>
            <a:r>
              <a:rPr lang="en-US" sz="1400" kern="0" dirty="0">
                <a:ea typeface="Calibri"/>
                <a:cs typeface="Times New Roman"/>
              </a:rPr>
              <a:t>Individual license cost might be higher, but the cost of development is much lower</a:t>
            </a:r>
            <a:r>
              <a:rPr lang="en-US" sz="1400" i="1" kern="0" dirty="0">
                <a:ea typeface="Calibri"/>
                <a:cs typeface="Times New Roman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8234" y="6477000"/>
            <a:ext cx="4469493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</a:t>
            </a:r>
            <a:r>
              <a:rPr lang="en-US" i="1" dirty="0" smtClean="0"/>
              <a:t>: </a:t>
            </a:r>
            <a:r>
              <a:rPr lang="en-US" i="1" dirty="0">
                <a:hlinkClick r:id="rId2"/>
              </a:rPr>
              <a:t>Magic Quadrant for B.I. and Analytics Platforms - Feb. 2013</a:t>
            </a:r>
            <a:r>
              <a:rPr lang="en-US" i="1" dirty="0"/>
              <a:t> 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781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allows user to do an in-depth data analysis &amp; visualization and create interactive dashboards with minimum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Tableau has three products to suit varying requirements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534947979"/>
              </p:ext>
            </p:extLst>
          </p:nvPr>
        </p:nvGraphicFramePr>
        <p:xfrm>
          <a:off x="494771" y="1914172"/>
          <a:ext cx="8750829" cy="4401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97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has four Tabs, icons of which can be found on the left top corner of Home Tab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97" b="75259"/>
          <a:stretch/>
        </p:blipFill>
        <p:spPr bwMode="auto">
          <a:xfrm>
            <a:off x="404502" y="1651168"/>
            <a:ext cx="3837298" cy="3962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 useBgFill="1">
        <p:nvSpPr>
          <p:cNvPr id="6" name="Rectangle 5"/>
          <p:cNvSpPr/>
          <p:nvPr/>
        </p:nvSpPr>
        <p:spPr>
          <a:xfrm>
            <a:off x="5699692" y="1229319"/>
            <a:ext cx="2132463" cy="1028700"/>
          </a:xfrm>
          <a:prstGeom prst="rect">
            <a:avLst/>
          </a:prstGeom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1" dirty="0" smtClean="0">
                <a:solidFill>
                  <a:schemeClr val="tx1"/>
                </a:solidFill>
              </a:rPr>
              <a:t>Home : </a:t>
            </a:r>
            <a:r>
              <a:rPr lang="en-US" sz="1200" dirty="0" smtClean="0">
                <a:solidFill>
                  <a:schemeClr val="tx1"/>
                </a:solidFill>
              </a:rPr>
              <a:t>Has the set of recently opened workbooks, some samples workbooks and some saved data sources</a:t>
            </a:r>
            <a:endParaRPr lang="en-US" sz="1200" dirty="0">
              <a:solidFill>
                <a:schemeClr val="tx1"/>
              </a:solidFill>
            </a:endParaRPr>
          </a:p>
        </p:txBody>
      </p:sp>
      <p:sp useBgFill="1">
        <p:nvSpPr>
          <p:cNvPr id="7" name="TextBox 6"/>
          <p:cNvSpPr txBox="1"/>
          <p:nvPr/>
        </p:nvSpPr>
        <p:spPr>
          <a:xfrm>
            <a:off x="5699692" y="2801371"/>
            <a:ext cx="3136900" cy="830997"/>
          </a:xfrm>
          <a:prstGeom prst="rect">
            <a:avLst/>
          </a:prstGeom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/>
              <a:t>Data Connection Tab :</a:t>
            </a:r>
            <a:r>
              <a:rPr lang="en-US" sz="1200" dirty="0" smtClean="0"/>
              <a:t>  Provides a list of data connections that can be made, that includes connections from flat files as well connections to different servers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99692" y="4267200"/>
            <a:ext cx="2173183" cy="83099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/>
              <a:t>Thumbnail view </a:t>
            </a:r>
            <a:r>
              <a:rPr lang="en-US" sz="1200" dirty="0" smtClean="0"/>
              <a:t>: Provides the thumbnails of all the dashboards/sheets in the workbook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99692" y="5631050"/>
            <a:ext cx="1855683" cy="646331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 smtClean="0"/>
              <a:t>Sheet Tab : </a:t>
            </a:r>
            <a:r>
              <a:rPr lang="en-US" sz="1200" dirty="0" smtClean="0"/>
              <a:t>Shows a sheet/dashboard for working on it</a:t>
            </a:r>
            <a:endParaRPr lang="en-US" sz="1200" dirty="0"/>
          </a:p>
        </p:txBody>
      </p:sp>
      <p:pic>
        <p:nvPicPr>
          <p:cNvPr id="29" name="Picture 2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02" t="3727" r="1033" b="93816"/>
          <a:stretch/>
        </p:blipFill>
        <p:spPr bwMode="auto">
          <a:xfrm>
            <a:off x="5105400" y="1546903"/>
            <a:ext cx="304800" cy="393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30" name="Picture 2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6" t="3805" r="3162" b="93737"/>
          <a:stretch/>
        </p:blipFill>
        <p:spPr bwMode="auto">
          <a:xfrm>
            <a:off x="5051425" y="3020019"/>
            <a:ext cx="358775" cy="393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31" name="Oval 30"/>
          <p:cNvSpPr/>
          <p:nvPr/>
        </p:nvSpPr>
        <p:spPr bwMode="auto">
          <a:xfrm>
            <a:off x="2501900" y="2108200"/>
            <a:ext cx="1930400" cy="693171"/>
          </a:xfrm>
          <a:prstGeom prst="ellipse">
            <a:avLst/>
          </a:prstGeom>
          <a:solidFill>
            <a:schemeClr val="accent2">
              <a:alpha val="0"/>
            </a:schemeClr>
          </a:solidFill>
          <a:ln w="158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3" t="3805" r="5507" b="93737"/>
          <a:stretch/>
        </p:blipFill>
        <p:spPr bwMode="auto">
          <a:xfrm>
            <a:off x="5080000" y="4485848"/>
            <a:ext cx="355600" cy="393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3" t="3726" r="7831" b="93737"/>
          <a:stretch/>
        </p:blipFill>
        <p:spPr bwMode="auto">
          <a:xfrm>
            <a:off x="5087937" y="5751015"/>
            <a:ext cx="368300" cy="406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867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Connections in Tableau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308100"/>
            <a:ext cx="8229600" cy="4818063"/>
          </a:xfrm>
          <a:prstGeom prst="rect">
            <a:avLst/>
          </a:prstGeom>
        </p:spPr>
        <p:txBody>
          <a:bodyPr/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/>
                </a:solidFill>
                <a:latin typeface="+mn-lt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ebdings" pitchFamily="18" charset="2"/>
              <a:buNone/>
            </a:pPr>
            <a:r>
              <a:rPr lang="en-US" sz="1400" kern="0" dirty="0" smtClean="0"/>
              <a:t>Tableau provides a list of data connections, in the data connection tab, clicking from which data can be imported either from flat files or from server.</a:t>
            </a:r>
            <a:endParaRPr lang="en-US" sz="1400" kern="0" dirty="0"/>
          </a:p>
        </p:txBody>
      </p:sp>
      <p:grpSp>
        <p:nvGrpSpPr>
          <p:cNvPr id="3" name="Group 2"/>
          <p:cNvGrpSpPr/>
          <p:nvPr/>
        </p:nvGrpSpPr>
        <p:grpSpPr>
          <a:xfrm>
            <a:off x="2317453" y="2021681"/>
            <a:ext cx="4814888" cy="3810000"/>
            <a:chOff x="519112" y="2362200"/>
            <a:chExt cx="4814888" cy="38100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08" r="62994" b="48142"/>
            <a:stretch/>
          </p:blipFill>
          <p:spPr bwMode="auto">
            <a:xfrm>
              <a:off x="519112" y="2362200"/>
              <a:ext cx="4814888" cy="3810000"/>
            </a:xfrm>
            <a:prstGeom prst="rect">
              <a:avLst/>
            </a:prstGeom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Rounded Rectangle 5"/>
            <p:cNvSpPr/>
            <p:nvPr/>
          </p:nvSpPr>
          <p:spPr>
            <a:xfrm>
              <a:off x="552094" y="2756848"/>
              <a:ext cx="1765359" cy="1447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52094" y="4267200"/>
              <a:ext cx="1524000" cy="1905000"/>
            </a:xfrm>
            <a:prstGeom prst="roundRect">
              <a:avLst/>
            </a:prstGeom>
            <a:noFill/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1" name="TextBox 10"/>
            <p:cNvSpPr txBox="1"/>
            <p:nvPr/>
          </p:nvSpPr>
          <p:spPr>
            <a:xfrm>
              <a:off x="1958869" y="4269581"/>
              <a:ext cx="1685654" cy="276999"/>
            </a:xfrm>
            <a:prstGeom prst="rect">
              <a:avLst/>
            </a:prstGeom>
            <a:ln w="254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Import data from server</a:t>
              </a:r>
              <a:endParaRPr lang="en-US" sz="1200" dirty="0"/>
            </a:p>
          </p:txBody>
        </p:sp>
        <p:sp useBgFill="1">
          <p:nvSpPr>
            <p:cNvPr id="14" name="TextBox 13"/>
            <p:cNvSpPr txBox="1"/>
            <p:nvPr/>
          </p:nvSpPr>
          <p:spPr>
            <a:xfrm>
              <a:off x="2101819" y="2618348"/>
              <a:ext cx="1800494" cy="276999"/>
            </a:xfrm>
            <a:prstGeom prst="rect">
              <a:avLst/>
            </a:prstGeom>
            <a:ln w="254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Import data from flat file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348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ways of connecting to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61" y="1600199"/>
            <a:ext cx="496252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2743200"/>
            <a:ext cx="12954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43200" y="2514600"/>
            <a:ext cx="1828800" cy="4191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" name="TextBox 6"/>
          <p:cNvSpPr txBox="1"/>
          <p:nvPr/>
        </p:nvSpPr>
        <p:spPr>
          <a:xfrm>
            <a:off x="495300" y="2153293"/>
            <a:ext cx="2247900" cy="1015663"/>
          </a:xfrm>
          <a:prstGeom prst="rect">
            <a:avLst/>
          </a:prstGeom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Directly connects to the data source and refers to it every time any field is used (generally used when the data is small)</a:t>
            </a:r>
            <a:endParaRPr lang="en-US" sz="1200" dirty="0"/>
          </a:p>
        </p:txBody>
      </p:sp>
      <p:sp useBgFill="1">
        <p:nvSpPr>
          <p:cNvPr id="8" name="TextBox 7"/>
          <p:cNvSpPr txBox="1"/>
          <p:nvPr/>
        </p:nvSpPr>
        <p:spPr>
          <a:xfrm>
            <a:off x="495300" y="3505199"/>
            <a:ext cx="2247900" cy="830997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Creates an extract of the data, which moves along with the packaged workbook (used when data is large)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572000" y="3681411"/>
            <a:ext cx="1558723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>
          <a:xfrm flipV="1">
            <a:off x="2743200" y="3871911"/>
            <a:ext cx="1828800" cy="48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72000" y="4648200"/>
            <a:ext cx="1752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TextBox 11"/>
          <p:cNvSpPr txBox="1"/>
          <p:nvPr/>
        </p:nvSpPr>
        <p:spPr>
          <a:xfrm>
            <a:off x="495300" y="4881538"/>
            <a:ext cx="2247900" cy="64633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Enables filtering of data over different fields before extracting it</a:t>
            </a:r>
            <a:endParaRPr lang="en-US" sz="1200" dirty="0"/>
          </a:p>
        </p:txBody>
      </p:sp>
      <p:cxnSp>
        <p:nvCxnSpPr>
          <p:cNvPr id="13" name="Straight Arrow Connector 12"/>
          <p:cNvCxnSpPr>
            <a:stCxn id="12" idx="3"/>
            <a:endCxn id="11" idx="1"/>
          </p:cNvCxnSpPr>
          <p:nvPr/>
        </p:nvCxnSpPr>
        <p:spPr>
          <a:xfrm flipV="1">
            <a:off x="2743200" y="4838700"/>
            <a:ext cx="1828800" cy="366004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3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view of a worksheet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16500" y="1231900"/>
            <a:ext cx="4114800" cy="48942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/>
                </a:solidFill>
                <a:latin typeface="+mn-lt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500" b="1" kern="0" dirty="0" smtClean="0"/>
              <a:t>Data Tab</a:t>
            </a:r>
          </a:p>
          <a:p>
            <a:r>
              <a:rPr lang="en-US" sz="1400" kern="0" dirty="0" smtClean="0"/>
              <a:t>Data consists of “Dimensions”  and “Measures”.</a:t>
            </a:r>
          </a:p>
          <a:p>
            <a:pPr lvl="1"/>
            <a:r>
              <a:rPr lang="en-US" kern="0" dirty="0" smtClean="0"/>
              <a:t>Dimensions – All string and date variables fall under this category</a:t>
            </a:r>
          </a:p>
          <a:p>
            <a:pPr lvl="1"/>
            <a:r>
              <a:rPr lang="en-US" kern="0" dirty="0" smtClean="0"/>
              <a:t>Measures – All numeric fields on which calculations are formed, fall under this category.</a:t>
            </a:r>
          </a:p>
          <a:p>
            <a:r>
              <a:rPr lang="en-US" sz="1400" kern="0" dirty="0" smtClean="0"/>
              <a:t>Tableau automatically identifies the data types and groups them in dimensions and measures</a:t>
            </a:r>
          </a:p>
          <a:p>
            <a:pPr marL="0" lvl="1" indent="0">
              <a:lnSpc>
                <a:spcPct val="100000"/>
              </a:lnSpc>
              <a:spcBef>
                <a:spcPct val="100000"/>
              </a:spcBef>
              <a:buNone/>
            </a:pPr>
            <a:r>
              <a:rPr lang="en-US" sz="1500" b="1" kern="0" dirty="0" smtClean="0"/>
              <a:t>Shelves</a:t>
            </a:r>
            <a:endParaRPr lang="en-US" sz="1500" b="1" kern="0" dirty="0"/>
          </a:p>
          <a:p>
            <a:r>
              <a:rPr lang="en-US" sz="1400" kern="0" dirty="0" smtClean="0"/>
              <a:t>The </a:t>
            </a:r>
            <a:r>
              <a:rPr lang="en-US" sz="1400" kern="0" dirty="0"/>
              <a:t>different shelves present are</a:t>
            </a:r>
          </a:p>
          <a:p>
            <a:pPr lvl="1"/>
            <a:r>
              <a:rPr lang="en-US" kern="0" dirty="0"/>
              <a:t>Rows – Contains the field that has to appear in rows</a:t>
            </a:r>
          </a:p>
          <a:p>
            <a:pPr lvl="1"/>
            <a:r>
              <a:rPr lang="en-US" kern="0" dirty="0"/>
              <a:t>Columns – Contains the field that has to appear in columns</a:t>
            </a:r>
          </a:p>
          <a:p>
            <a:pPr lvl="1"/>
            <a:r>
              <a:rPr lang="en-US" kern="0" dirty="0"/>
              <a:t>Filters – Contains the fields on which data has to be filtered. (Filters can be applied only for the current sheet/all sheets/specific sheets based on the requirement)</a:t>
            </a:r>
          </a:p>
          <a:p>
            <a:pPr lvl="1"/>
            <a:r>
              <a:rPr lang="en-US" kern="0" dirty="0"/>
              <a:t>Pages – Fields in this shelf are not filtered but are restricted with respect to the view</a:t>
            </a:r>
          </a:p>
          <a:p>
            <a:endParaRPr lang="en-US" sz="1400" kern="0" dirty="0"/>
          </a:p>
        </p:txBody>
      </p:sp>
      <p:grpSp>
        <p:nvGrpSpPr>
          <p:cNvPr id="3" name="Group 4"/>
          <p:cNvGrpSpPr/>
          <p:nvPr/>
        </p:nvGrpSpPr>
        <p:grpSpPr>
          <a:xfrm>
            <a:off x="466725" y="1408601"/>
            <a:ext cx="4105275" cy="4737100"/>
            <a:chOff x="1611289" y="2058032"/>
            <a:chExt cx="5924550" cy="406867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97" b="7025"/>
            <a:stretch/>
          </p:blipFill>
          <p:spPr bwMode="auto">
            <a:xfrm>
              <a:off x="1611289" y="2209800"/>
              <a:ext cx="5924550" cy="3916908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3619500" y="2438400"/>
              <a:ext cx="2514600" cy="990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52600" y="2362200"/>
              <a:ext cx="1676400" cy="2362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" name="TextBox 8"/>
            <p:cNvSpPr txBox="1"/>
            <p:nvPr/>
          </p:nvSpPr>
          <p:spPr>
            <a:xfrm>
              <a:off x="2057400" y="2058032"/>
              <a:ext cx="1000082" cy="36933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Tab</a:t>
              </a:r>
              <a:endParaRPr lang="en-US" dirty="0"/>
            </a:p>
          </p:txBody>
        </p:sp>
        <p:sp useBgFill="1">
          <p:nvSpPr>
            <p:cNvPr id="10" name="TextBox 9"/>
            <p:cNvSpPr txBox="1"/>
            <p:nvPr/>
          </p:nvSpPr>
          <p:spPr>
            <a:xfrm>
              <a:off x="4425651" y="2074902"/>
              <a:ext cx="902298" cy="36933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Shelves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488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view of a worksheet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231900"/>
            <a:ext cx="4114800" cy="4894263"/>
          </a:xfrm>
          <a:prstGeom prst="rect">
            <a:avLst/>
          </a:prstGeom>
        </p:spPr>
        <p:txBody>
          <a:bodyPr>
            <a:normAutofit/>
          </a:bodyPr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/>
                </a:solidFill>
                <a:latin typeface="+mn-lt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kern="0" dirty="0" smtClean="0"/>
              <a:t>Marks</a:t>
            </a:r>
          </a:p>
          <a:p>
            <a:r>
              <a:rPr lang="en-US" sz="1400" kern="0" dirty="0" smtClean="0"/>
              <a:t>The </a:t>
            </a:r>
            <a:r>
              <a:rPr lang="en-US" sz="1400" kern="0" dirty="0"/>
              <a:t>different options present under marks are </a:t>
            </a:r>
          </a:p>
          <a:p>
            <a:pPr lvl="1"/>
            <a:r>
              <a:rPr lang="en-US" kern="0" dirty="0"/>
              <a:t>Drop down – This allows to choose the type of graph to be presented in the view</a:t>
            </a:r>
          </a:p>
          <a:p>
            <a:pPr lvl="1"/>
            <a:r>
              <a:rPr lang="en-US" kern="0" dirty="0"/>
              <a:t>Color – The colors in the view will be based on the field pulled into this box</a:t>
            </a:r>
          </a:p>
          <a:p>
            <a:pPr lvl="1"/>
            <a:r>
              <a:rPr lang="en-US" kern="0" dirty="0"/>
              <a:t>Size – The size of the representations in the view (bar, line etc.) can be adjusted based on the field pulled into this box</a:t>
            </a:r>
          </a:p>
          <a:p>
            <a:pPr lvl="1"/>
            <a:r>
              <a:rPr lang="en-US" kern="0" dirty="0"/>
              <a:t>Text/Label – Any field pulled into this box, gives the label to the graph</a:t>
            </a:r>
          </a:p>
          <a:p>
            <a:pPr lvl="1"/>
            <a:r>
              <a:rPr lang="en-US" kern="0" dirty="0"/>
              <a:t>Detail – The field pulled into this indicates the level of data for the sheet</a:t>
            </a:r>
          </a:p>
          <a:p>
            <a:pPr lvl="1"/>
            <a:r>
              <a:rPr lang="en-US" kern="0" dirty="0"/>
              <a:t>Tooltip – Fields pulled into this, appears as tooltip (values appear when hovered over the </a:t>
            </a:r>
            <a:r>
              <a:rPr lang="en-US" kern="0" dirty="0" smtClean="0"/>
              <a:t>graphs</a:t>
            </a:r>
            <a:endParaRPr lang="en-US" sz="1400" kern="0" dirty="0"/>
          </a:p>
        </p:txBody>
      </p:sp>
      <p:grpSp>
        <p:nvGrpSpPr>
          <p:cNvPr id="3" name="Group 5"/>
          <p:cNvGrpSpPr/>
          <p:nvPr/>
        </p:nvGrpSpPr>
        <p:grpSpPr>
          <a:xfrm>
            <a:off x="508001" y="1333500"/>
            <a:ext cx="3759199" cy="4793208"/>
            <a:chOff x="1611289" y="2209800"/>
            <a:chExt cx="5924550" cy="3916908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97" b="7025"/>
            <a:stretch/>
          </p:blipFill>
          <p:spPr bwMode="auto">
            <a:xfrm>
              <a:off x="1611289" y="2209800"/>
              <a:ext cx="5924550" cy="3916908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Rounded Rectangle 7"/>
            <p:cNvSpPr/>
            <p:nvPr/>
          </p:nvSpPr>
          <p:spPr>
            <a:xfrm>
              <a:off x="3619500" y="3581400"/>
              <a:ext cx="16383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" name="TextBox 8"/>
            <p:cNvSpPr txBox="1"/>
            <p:nvPr/>
          </p:nvSpPr>
          <p:spPr>
            <a:xfrm>
              <a:off x="4056430" y="3230602"/>
              <a:ext cx="764440" cy="36933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Marks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12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– </a:t>
            </a:r>
            <a:r>
              <a:rPr lang="en-US" b="0" dirty="0" smtClean="0"/>
              <a:t>This is used to group fields of decreasing levels in the form of a hierarchy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-1538" t="9896" r="76721" b="20704"/>
          <a:stretch/>
        </p:blipFill>
        <p:spPr bwMode="auto">
          <a:xfrm>
            <a:off x="266699" y="1485900"/>
            <a:ext cx="3420369" cy="49022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 rotWithShape="1">
          <a:blip r:embed="rId3"/>
          <a:srcRect t="10026" r="44436" b="53125"/>
          <a:stretch/>
        </p:blipFill>
        <p:spPr bwMode="auto">
          <a:xfrm>
            <a:off x="4394200" y="2768600"/>
            <a:ext cx="5232400" cy="3556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4394200" y="4495800"/>
            <a:ext cx="1308100" cy="1282700"/>
          </a:xfrm>
          <a:prstGeom prst="round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stCxn id="13" idx="2"/>
          </p:cNvCxnSpPr>
          <p:nvPr/>
        </p:nvCxnSpPr>
        <p:spPr bwMode="auto">
          <a:xfrm>
            <a:off x="5048250" y="2234863"/>
            <a:ext cx="0" cy="2260937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 useBgFill="1">
        <p:nvSpPr>
          <p:cNvPr id="13" name="TextBox 12"/>
          <p:cNvSpPr txBox="1"/>
          <p:nvPr/>
        </p:nvSpPr>
        <p:spPr>
          <a:xfrm>
            <a:off x="4044950" y="1219200"/>
            <a:ext cx="2006600" cy="1015663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Once the hierarchy is created various fields can be  pulled into it in the decreasing order of the hierarchy</a:t>
            </a: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7594600" y="3644900"/>
            <a:ext cx="762000" cy="5842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3900" y="1231900"/>
            <a:ext cx="1879600" cy="8309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Clicking on this “+” sign, helps to drill down to lowers levels of the hierarchy</a:t>
            </a:r>
            <a:endParaRPr lang="en-US" sz="1200" dirty="0"/>
          </a:p>
        </p:txBody>
      </p:sp>
      <p:cxnSp>
        <p:nvCxnSpPr>
          <p:cNvPr id="18" name="Straight Arrow Connector 17"/>
          <p:cNvCxnSpPr>
            <a:stCxn id="16" idx="2"/>
            <a:endCxn id="15" idx="0"/>
          </p:cNvCxnSpPr>
          <p:nvPr/>
        </p:nvCxnSpPr>
        <p:spPr bwMode="auto">
          <a:xfrm flipH="1">
            <a:off x="7975600" y="2062897"/>
            <a:ext cx="38100" cy="1582003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Right Arrow 2"/>
          <p:cNvSpPr/>
          <p:nvPr/>
        </p:nvSpPr>
        <p:spPr bwMode="auto">
          <a:xfrm>
            <a:off x="3860800" y="4102100"/>
            <a:ext cx="431800" cy="3937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77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 – </a:t>
            </a:r>
            <a:r>
              <a:rPr lang="en-US" b="0" dirty="0" smtClean="0"/>
              <a:t>These are used to create groups among different rows of one field. 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2"/>
          <a:srcRect t="17708" r="79649" b="30599"/>
          <a:stretch/>
        </p:blipFill>
        <p:spPr bwMode="auto">
          <a:xfrm>
            <a:off x="558801" y="1587500"/>
            <a:ext cx="3322612" cy="44069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 rotWithShape="1">
          <a:blip r:embed="rId3"/>
          <a:srcRect l="35505" t="19011" r="35577" b="23178"/>
          <a:stretch/>
        </p:blipFill>
        <p:spPr bwMode="auto">
          <a:xfrm>
            <a:off x="5041901" y="2273300"/>
            <a:ext cx="3276600" cy="359092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ight Arrow 6"/>
          <p:cNvSpPr/>
          <p:nvPr/>
        </p:nvSpPr>
        <p:spPr bwMode="auto">
          <a:xfrm>
            <a:off x="4114800" y="3479800"/>
            <a:ext cx="520700" cy="6985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219700" y="3009900"/>
            <a:ext cx="1079500" cy="146050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9700" y="1282700"/>
            <a:ext cx="1371600" cy="6001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Many rows are pulled together  into 1 group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2"/>
            <a:endCxn id="9" idx="0"/>
          </p:cNvCxnSpPr>
          <p:nvPr/>
        </p:nvCxnSpPr>
        <p:spPr bwMode="auto">
          <a:xfrm flipH="1">
            <a:off x="5759450" y="1882864"/>
            <a:ext cx="146050" cy="1127036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6771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– </a:t>
            </a:r>
            <a:r>
              <a:rPr lang="en-US" b="0" dirty="0" smtClean="0"/>
              <a:t>An easy way of adding a filter. Rows assigned to a set, filter the data accordingly when pulled into the sheet.</a:t>
            </a:r>
            <a:endParaRPr lang="en-US" b="0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2269" t="15495" r="76647" b="33073"/>
          <a:stretch/>
        </p:blipFill>
        <p:spPr bwMode="auto">
          <a:xfrm>
            <a:off x="774701" y="1912948"/>
            <a:ext cx="3382998" cy="4183052"/>
          </a:xfrm>
          <a:prstGeom prst="rect">
            <a:avLst/>
          </a:prstGeom>
          <a:ln w="254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ight Arrow 5"/>
          <p:cNvSpPr/>
          <p:nvPr/>
        </p:nvSpPr>
        <p:spPr bwMode="auto">
          <a:xfrm>
            <a:off x="4381500" y="3200400"/>
            <a:ext cx="596900" cy="5207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 rotWithShape="1">
          <a:blip r:embed="rId3"/>
          <a:srcRect l="34041" t="13282" r="33968" b="12239"/>
          <a:stretch/>
        </p:blipFill>
        <p:spPr bwMode="auto">
          <a:xfrm>
            <a:off x="5270500" y="2044700"/>
            <a:ext cx="3556000" cy="441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5321300" y="2362200"/>
            <a:ext cx="1701800" cy="1098550"/>
          </a:xfrm>
          <a:prstGeom prst="round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81500" y="1435099"/>
            <a:ext cx="4165600" cy="4308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Sets can be defined, by manually selecting the required fields or by some condition or based on the top few rows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2"/>
            <a:endCxn id="8" idx="0"/>
          </p:cNvCxnSpPr>
          <p:nvPr/>
        </p:nvCxnSpPr>
        <p:spPr bwMode="auto">
          <a:xfrm flipH="1">
            <a:off x="6172200" y="1865986"/>
            <a:ext cx="292100" cy="496214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3910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77665" y="5410200"/>
            <a:ext cx="8417401" cy="1066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The Business Intelligence Renaissance</a:t>
            </a:r>
            <a:br>
              <a:rPr lang="en-US" sz="3600" dirty="0" smtClean="0"/>
            </a:br>
            <a:r>
              <a:rPr lang="en-US" sz="3100" dirty="0" smtClean="0"/>
              <a:t>Christian Chabot, CEO &amp; Co-founder </a:t>
            </a:r>
            <a:endParaRPr lang="en-US" sz="3600" dirty="0"/>
          </a:p>
        </p:txBody>
      </p:sp>
      <p:pic>
        <p:nvPicPr>
          <p:cNvPr id="15363" name="Picture 3" descr="mai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-660188" y="4724400"/>
            <a:ext cx="4456271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b="1" dirty="0" smtClean="0"/>
              <a:t>Tableau </a:t>
            </a:r>
            <a:r>
              <a:rPr lang="en-US" b="1" dirty="0" smtClean="0"/>
              <a:t>- </a:t>
            </a:r>
            <a:r>
              <a:rPr lang="en-US" b="1" dirty="0" err="1" smtClean="0"/>
              <a:t>MuCel</a:t>
            </a:r>
            <a:endParaRPr lang="en-US" b="1" dirty="0" smtClean="0"/>
          </a:p>
          <a:p>
            <a:pPr algn="r">
              <a:defRPr/>
            </a:pPr>
            <a:r>
              <a:rPr lang="en-US" b="1" dirty="0" smtClean="0"/>
              <a:t>Mu Sigma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Filters can be used  for limiting the data for analysis/visualization and can be applied on </a:t>
            </a:r>
          </a:p>
          <a:p>
            <a:pPr lvl="1"/>
            <a:r>
              <a:rPr lang="en-US" dirty="0" smtClean="0"/>
              <a:t>Members of a dimension field  </a:t>
            </a:r>
          </a:p>
          <a:p>
            <a:pPr lvl="1"/>
            <a:r>
              <a:rPr lang="en-US" dirty="0" smtClean="0"/>
              <a:t>Range of values of a measure field</a:t>
            </a:r>
          </a:p>
          <a:p>
            <a:pPr lvl="1"/>
            <a:r>
              <a:rPr lang="en-US" dirty="0" smtClean="0"/>
              <a:t>Relative dates / Range of dates of a Date field</a:t>
            </a:r>
          </a:p>
          <a:p>
            <a:r>
              <a:rPr lang="en-US" sz="1400" dirty="0"/>
              <a:t>By default, all filters </a:t>
            </a:r>
            <a:r>
              <a:rPr lang="en-US" sz="1400" dirty="0" smtClean="0"/>
              <a:t>are </a:t>
            </a:r>
            <a:r>
              <a:rPr lang="en-US" sz="1400" dirty="0"/>
              <a:t>computed </a:t>
            </a:r>
            <a:r>
              <a:rPr lang="en-US" sz="1400" dirty="0" smtClean="0"/>
              <a:t>independently i.e., </a:t>
            </a:r>
            <a:r>
              <a:rPr lang="en-US" sz="1400" dirty="0"/>
              <a:t>each filter accesses all rows </a:t>
            </a:r>
            <a:r>
              <a:rPr lang="en-US" sz="1400" dirty="0" smtClean="0"/>
              <a:t>the  </a:t>
            </a:r>
            <a:r>
              <a:rPr lang="en-US" sz="1400" dirty="0"/>
              <a:t>data source without regard to other filters. </a:t>
            </a:r>
            <a:endParaRPr lang="en-US" sz="1400" dirty="0" smtClean="0"/>
          </a:p>
          <a:p>
            <a:r>
              <a:rPr lang="en-US" sz="1400" dirty="0" smtClean="0"/>
              <a:t>A filter can be set a as context filter with add to context option. With setting a field as a context any </a:t>
            </a:r>
            <a:r>
              <a:rPr lang="en-US" sz="1400" dirty="0"/>
              <a:t>other filters that </a:t>
            </a:r>
            <a:r>
              <a:rPr lang="en-US" sz="1400" dirty="0" smtClean="0"/>
              <a:t>are used act as </a:t>
            </a:r>
            <a:r>
              <a:rPr lang="en-US" sz="1400" dirty="0"/>
              <a:t>dependent </a:t>
            </a:r>
            <a:r>
              <a:rPr lang="en-US" sz="1400" dirty="0" smtClean="0"/>
              <a:t>filters i.e., they </a:t>
            </a:r>
            <a:r>
              <a:rPr lang="en-US" sz="1400" dirty="0"/>
              <a:t>process only the data that passes through the context filter.</a:t>
            </a:r>
          </a:p>
          <a:p>
            <a:r>
              <a:rPr lang="en-US" sz="1400" dirty="0" smtClean="0"/>
              <a:t>Advantages of context </a:t>
            </a:r>
            <a:r>
              <a:rPr lang="en-US" sz="1400" dirty="0"/>
              <a:t>filter </a:t>
            </a:r>
            <a:r>
              <a:rPr lang="en-US" sz="1400" dirty="0" smtClean="0"/>
              <a:t>:</a:t>
            </a:r>
            <a:endParaRPr lang="en-US" sz="1400" dirty="0"/>
          </a:p>
          <a:p>
            <a:pPr lvl="1"/>
            <a:r>
              <a:rPr lang="en-US" dirty="0"/>
              <a:t>Improve performance – If you set a lot of filters or have a large data source, the queries can be slow. You can set one or more context filters to improve performance.</a:t>
            </a:r>
          </a:p>
          <a:p>
            <a:pPr lvl="1"/>
            <a:r>
              <a:rPr lang="en-US" dirty="0"/>
              <a:t>Create a dependent numerical or top N filter – You can set a context filter to include only the data of interest, and then set a numerical or a top N filter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5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Calculated Fields and Aggregated 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Tableau allows </a:t>
            </a:r>
            <a:r>
              <a:rPr lang="en-US" dirty="0" smtClean="0"/>
              <a:t>the user to </a:t>
            </a:r>
            <a:r>
              <a:rPr lang="en-US" dirty="0"/>
              <a:t>create a new calculated field by defining a formula </a:t>
            </a:r>
            <a:r>
              <a:rPr lang="en-US" dirty="0" smtClean="0"/>
              <a:t>based </a:t>
            </a:r>
            <a:r>
              <a:rPr lang="en-US" dirty="0"/>
              <a:t>on data source fields and other calculated fields, and </a:t>
            </a:r>
            <a:r>
              <a:rPr lang="en-US" dirty="0" smtClean="0"/>
              <a:t>using </a:t>
            </a:r>
            <a:r>
              <a:rPr lang="en-US" dirty="0"/>
              <a:t>standard functions and </a:t>
            </a:r>
            <a:r>
              <a:rPr lang="en-US" dirty="0" smtClean="0"/>
              <a:t>operators</a:t>
            </a:r>
          </a:p>
          <a:p>
            <a:r>
              <a:rPr lang="en-US" dirty="0"/>
              <a:t>The new calculated field displays in either the Dimensions area or the Measures area of the Data window depending on the data type returned by the </a:t>
            </a:r>
            <a:r>
              <a:rPr lang="en-US" dirty="0" smtClean="0"/>
              <a:t>calculation</a:t>
            </a:r>
          </a:p>
          <a:p>
            <a:r>
              <a:rPr lang="en-US" dirty="0" smtClean="0"/>
              <a:t>Calculated fields using aggregated functions like sum, max, min, </a:t>
            </a:r>
            <a:r>
              <a:rPr lang="en-US" dirty="0" err="1" smtClean="0"/>
              <a:t>avg</a:t>
            </a:r>
            <a:r>
              <a:rPr lang="en-US" dirty="0" smtClean="0"/>
              <a:t>, etc., are called aggregated calculations </a:t>
            </a:r>
          </a:p>
          <a:p>
            <a:r>
              <a:rPr lang="en-US" dirty="0" smtClean="0"/>
              <a:t>An </a:t>
            </a:r>
            <a:r>
              <a:rPr lang="en-US" dirty="0"/>
              <a:t>aggregated value </a:t>
            </a:r>
            <a:r>
              <a:rPr lang="en-US" dirty="0" smtClean="0"/>
              <a:t>cannot be combined with a disaggregated </a:t>
            </a:r>
            <a:r>
              <a:rPr lang="en-US" dirty="0"/>
              <a:t>value. For example, SUM(Price)*[Items] </a:t>
            </a:r>
            <a:r>
              <a:rPr lang="en-US" dirty="0" smtClean="0"/>
              <a:t>is not valid while SUM(Price*Items</a:t>
            </a:r>
            <a:r>
              <a:rPr lang="en-US" dirty="0"/>
              <a:t>) and SUM(Price)*SUM(Items) are both valid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</a:t>
            </a:r>
            <a:r>
              <a:rPr lang="en-US" dirty="0"/>
              <a:t>aggregate calculation is always a </a:t>
            </a:r>
            <a:r>
              <a:rPr lang="en-US" dirty="0" smtClean="0"/>
              <a:t>measure and are always aggregated at “level of detail” which is defined by the fields placed in rows and detail shelf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0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Parameters </a:t>
            </a:r>
            <a:r>
              <a:rPr lang="en-US" dirty="0"/>
              <a:t>are user defined variables that can be used to create a dynamic </a:t>
            </a:r>
            <a:r>
              <a:rPr lang="en-US" dirty="0" smtClean="0"/>
              <a:t>visualization</a:t>
            </a:r>
          </a:p>
          <a:p>
            <a:r>
              <a:rPr lang="en-US" dirty="0" smtClean="0"/>
              <a:t>Since they are user defined, they wouldn’t have any connection with the data unless used in a calculated field, filter or reference lines.</a:t>
            </a:r>
          </a:p>
          <a:p>
            <a:r>
              <a:rPr lang="en-US" dirty="0" smtClean="0"/>
              <a:t>Multiple value selection is not possible with parameters and the selections works globally across all sheets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36642" name="Picture 2" descr="C:\Documents and Settings\gauthaam.m\Desktop\par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3175000"/>
            <a:ext cx="5381625" cy="336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52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 Calculations allows the user to select the level of aggregation irrespective of fields in rows and detail shelves</a:t>
            </a:r>
          </a:p>
          <a:p>
            <a:r>
              <a:rPr lang="en-US" dirty="0" smtClean="0"/>
              <a:t>Quick table calculations option allows the user to use few common </a:t>
            </a:r>
            <a:r>
              <a:rPr lang="en-US" dirty="0"/>
              <a:t>table </a:t>
            </a:r>
            <a:r>
              <a:rPr lang="en-US" dirty="0" smtClean="0"/>
              <a:t>calculations like </a:t>
            </a:r>
            <a:r>
              <a:rPr lang="en-US" dirty="0"/>
              <a:t>Running </a:t>
            </a:r>
            <a:r>
              <a:rPr lang="en-US" dirty="0" smtClean="0"/>
              <a:t>Total, Percent </a:t>
            </a:r>
            <a:r>
              <a:rPr lang="en-US" dirty="0"/>
              <a:t>of </a:t>
            </a:r>
            <a:r>
              <a:rPr lang="en-US" dirty="0" smtClean="0"/>
              <a:t>Total, </a:t>
            </a:r>
            <a:r>
              <a:rPr lang="en-US" dirty="0"/>
              <a:t>Moving </a:t>
            </a:r>
            <a:r>
              <a:rPr lang="en-US" dirty="0" smtClean="0"/>
              <a:t>Average etc., without </a:t>
            </a:r>
            <a:r>
              <a:rPr lang="en-US" dirty="0"/>
              <a:t>having to </a:t>
            </a:r>
            <a:r>
              <a:rPr lang="en-US" dirty="0" smtClean="0"/>
              <a:t>define </a:t>
            </a:r>
            <a:r>
              <a:rPr lang="en-US" dirty="0"/>
              <a:t>the </a:t>
            </a:r>
            <a:r>
              <a:rPr lang="en-US" dirty="0" smtClean="0"/>
              <a:t>calculation</a:t>
            </a:r>
          </a:p>
          <a:p>
            <a:r>
              <a:rPr lang="en-US" dirty="0" smtClean="0"/>
              <a:t>The level of aggregation can be selected using the option – edit table calculation option</a:t>
            </a:r>
          </a:p>
          <a:p>
            <a:endParaRPr lang="en-US" dirty="0"/>
          </a:p>
        </p:txBody>
      </p:sp>
      <p:pic>
        <p:nvPicPr>
          <p:cNvPr id="1137666" name="Picture 2" descr="C:\Documents and Settings\gauthaam.m\Desktop\par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249612"/>
            <a:ext cx="44291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7238" y="4130128"/>
            <a:ext cx="198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calculations will be aggregated at the level of   all fields included in ‘Partitioning’ box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7563" y="4188818"/>
            <a:ext cx="198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fields included in the ‘Addressing’ box will be ignored  will computing aggregations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 bwMode="auto">
          <a:xfrm>
            <a:off x="901700" y="4089399"/>
            <a:ext cx="2184400" cy="850900"/>
          </a:xfrm>
          <a:prstGeom prst="roundRect">
            <a:avLst/>
          </a:prstGeom>
          <a:noFill/>
          <a:ln cmpd="sng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807200" y="4142829"/>
            <a:ext cx="2341563" cy="850900"/>
          </a:xfrm>
          <a:prstGeom prst="roundRect">
            <a:avLst/>
          </a:prstGeom>
          <a:noFill/>
          <a:ln cmpd="sng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328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Pages shelf </a:t>
            </a:r>
            <a:r>
              <a:rPr lang="en-US" dirty="0" smtClean="0"/>
              <a:t>allows to break </a:t>
            </a:r>
            <a:r>
              <a:rPr lang="en-US" dirty="0"/>
              <a:t>a view into a series of pages </a:t>
            </a:r>
            <a:endParaRPr lang="en-US" dirty="0" smtClean="0"/>
          </a:p>
          <a:p>
            <a:r>
              <a:rPr lang="en-US" dirty="0" smtClean="0"/>
              <a:t>When a dimension is placed </a:t>
            </a:r>
            <a:r>
              <a:rPr lang="en-US" dirty="0"/>
              <a:t>on the Page </a:t>
            </a:r>
            <a:r>
              <a:rPr lang="en-US" dirty="0" smtClean="0"/>
              <a:t>shelf, a </a:t>
            </a:r>
            <a:r>
              <a:rPr lang="en-US" dirty="0"/>
              <a:t>new row </a:t>
            </a:r>
            <a:r>
              <a:rPr lang="en-US" dirty="0" smtClean="0"/>
              <a:t>is added for </a:t>
            </a:r>
            <a:r>
              <a:rPr lang="en-US" dirty="0"/>
              <a:t>each member in the dimension. </a:t>
            </a:r>
            <a:endParaRPr lang="en-US" dirty="0" smtClean="0"/>
          </a:p>
          <a:p>
            <a:r>
              <a:rPr lang="en-US" dirty="0" smtClean="0"/>
              <a:t>When a measure is placed </a:t>
            </a:r>
            <a:r>
              <a:rPr lang="en-US" dirty="0"/>
              <a:t>on the Pages shelf, the measure is converted into a discrete </a:t>
            </a:r>
            <a:r>
              <a:rPr lang="en-US" dirty="0" smtClean="0"/>
              <a:t>measure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User can manually </a:t>
            </a:r>
            <a:r>
              <a:rPr lang="en-US" dirty="0"/>
              <a:t>advance through the sequence of pages in any of the following ways:</a:t>
            </a:r>
          </a:p>
          <a:p>
            <a:pPr lvl="1"/>
            <a:r>
              <a:rPr lang="en-US" dirty="0"/>
              <a:t>Use the drop-down menu to select a value.</a:t>
            </a:r>
          </a:p>
          <a:p>
            <a:pPr lvl="1"/>
            <a:r>
              <a:rPr lang="en-US" dirty="0"/>
              <a:t>Use the forward and back buttons on either side of the drop-down list to navigate through the pages one at a time.</a:t>
            </a:r>
          </a:p>
          <a:p>
            <a:pPr lvl="1"/>
            <a:r>
              <a:rPr lang="en-US" dirty="0"/>
              <a:t>Use the Page slider to quickly scroll forward and backward in the sequence of pages.</a:t>
            </a:r>
          </a:p>
          <a:p>
            <a:r>
              <a:rPr lang="en-US" dirty="0" smtClean="0"/>
              <a:t>Selecting the ‘Show History’ option allows </a:t>
            </a:r>
            <a:r>
              <a:rPr lang="en-US" dirty="0"/>
              <a:t>to show marks from previous pages in addition to marks for the current page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38690" name="Picture 2" descr="C:\Documents and Settings\gauthaam.m\Desktop\par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17850"/>
            <a:ext cx="1752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63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dashboard is a collection of several worksheets and supporting information shown in a single </a:t>
            </a:r>
            <a:r>
              <a:rPr lang="en-US" dirty="0" smtClean="0"/>
              <a:t>place</a:t>
            </a:r>
          </a:p>
          <a:p>
            <a:r>
              <a:rPr lang="en-US" dirty="0" smtClean="0"/>
              <a:t>A </a:t>
            </a:r>
            <a:r>
              <a:rPr lang="en-US" dirty="0"/>
              <a:t>variety of supporting objects such as text areas, web pages, and </a:t>
            </a:r>
            <a:r>
              <a:rPr lang="en-US" dirty="0" smtClean="0"/>
              <a:t>images can also be added in a dashboard</a:t>
            </a:r>
          </a:p>
          <a:p>
            <a:r>
              <a:rPr lang="en-US" dirty="0" smtClean="0"/>
              <a:t>All sheets and objects placed in the dashboard can be organized / arranged using containers</a:t>
            </a:r>
          </a:p>
          <a:p>
            <a:pPr lvl="1"/>
            <a:r>
              <a:rPr lang="en-US" b="1" dirty="0" smtClean="0"/>
              <a:t>Horizontal Containers: </a:t>
            </a:r>
            <a:r>
              <a:rPr lang="en-US" dirty="0" smtClean="0"/>
              <a:t>Allows the user to place the sheets one beside the other</a:t>
            </a:r>
          </a:p>
          <a:p>
            <a:pPr lvl="1"/>
            <a:r>
              <a:rPr lang="en-US" b="1" dirty="0" smtClean="0"/>
              <a:t>Vertical </a:t>
            </a:r>
            <a:r>
              <a:rPr lang="en-US" b="1" dirty="0"/>
              <a:t>Containers: </a:t>
            </a:r>
            <a:r>
              <a:rPr lang="en-US" dirty="0"/>
              <a:t>Allows the user to place the sheets one </a:t>
            </a:r>
            <a:r>
              <a:rPr lang="en-US" dirty="0" smtClean="0"/>
              <a:t>below </a:t>
            </a:r>
            <a:r>
              <a:rPr lang="en-US" dirty="0"/>
              <a:t>the other</a:t>
            </a:r>
            <a:endParaRPr lang="en-US" b="1" dirty="0"/>
          </a:p>
          <a:p>
            <a:pPr marL="236537" lvl="1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1139714" name="Picture 2" descr="C:\Documents and Settings\gauthaam.m\Desktop\par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3883025"/>
            <a:ext cx="405288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2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1381125"/>
            <a:ext cx="8763000" cy="4191000"/>
          </a:xfrm>
        </p:spPr>
        <p:txBody>
          <a:bodyPr/>
          <a:lstStyle/>
          <a:p>
            <a:r>
              <a:rPr lang="en-US" dirty="0" smtClean="0"/>
              <a:t>Tableau allows the user to </a:t>
            </a:r>
            <a:r>
              <a:rPr lang="en-US" dirty="0"/>
              <a:t>add context and interactivity to your data using </a:t>
            </a:r>
            <a:r>
              <a:rPr lang="en-US" dirty="0" smtClean="0"/>
              <a:t>actions</a:t>
            </a:r>
          </a:p>
          <a:p>
            <a:r>
              <a:rPr lang="en-US" dirty="0"/>
              <a:t>There are three kinds of actions in Tableau: </a:t>
            </a:r>
            <a:endParaRPr lang="en-US" dirty="0" smtClean="0"/>
          </a:p>
          <a:p>
            <a:pPr lvl="1"/>
            <a:r>
              <a:rPr lang="en-US" b="1" dirty="0"/>
              <a:t>Filter</a:t>
            </a:r>
            <a:r>
              <a:rPr lang="en-US" dirty="0"/>
              <a:t> : Allows the user to use the data in one view to filter data in another</a:t>
            </a:r>
          </a:p>
          <a:p>
            <a:pPr lvl="1"/>
            <a:r>
              <a:rPr lang="en-US" b="1" dirty="0"/>
              <a:t>Highlight</a:t>
            </a:r>
            <a:r>
              <a:rPr lang="en-US" dirty="0"/>
              <a:t> : Allows the user to use the data in one view to highlight the data in another </a:t>
            </a:r>
          </a:p>
          <a:p>
            <a:pPr lvl="1"/>
            <a:r>
              <a:rPr lang="en-US" b="1" dirty="0"/>
              <a:t>URL actions </a:t>
            </a:r>
            <a:r>
              <a:rPr lang="en-US" dirty="0"/>
              <a:t>: It’s a hyperlink that points to a Web page, file, or other web-based resource outside of Tableau</a:t>
            </a:r>
          </a:p>
          <a:p>
            <a:r>
              <a:rPr lang="en-US" dirty="0" smtClean="0"/>
              <a:t>Actions can be initiated by three following ways:</a:t>
            </a:r>
          </a:p>
          <a:p>
            <a:pPr lvl="1"/>
            <a:r>
              <a:rPr lang="en-US" b="1" dirty="0"/>
              <a:t>Hover</a:t>
            </a:r>
            <a:r>
              <a:rPr lang="en-US" dirty="0"/>
              <a:t> - rest the pointer over a mark in the view to run the action. This option works well for highlight and filter actions within a dashboard.</a:t>
            </a:r>
          </a:p>
          <a:p>
            <a:pPr lvl="1"/>
            <a:r>
              <a:rPr lang="en-US" b="1" dirty="0"/>
              <a:t>Select</a:t>
            </a:r>
            <a:r>
              <a:rPr lang="en-US" dirty="0"/>
              <a:t> - click on a mark in the view to run the action. This option works well for all types of actions.</a:t>
            </a:r>
          </a:p>
          <a:p>
            <a:pPr lvl="1"/>
            <a:r>
              <a:rPr lang="en-US" b="1" dirty="0"/>
              <a:t>Menu</a:t>
            </a:r>
            <a:r>
              <a:rPr lang="en-US" dirty="0"/>
              <a:t> - right-click a selected mark in the view and then select an option on a the context menu. This option works well for filter and URL actions.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36537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5"/>
            <a:r>
              <a:rPr lang="en-US" dirty="0" smtClean="0"/>
              <a:t>							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36643" name="Picture 3" descr="C:\Documents and Settings\gauthaam.m\Desktop\par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4876800"/>
            <a:ext cx="5214938" cy="1866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860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: Structuring the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Place the most important view in the top or top left. Your eye is first drawn to upper left corner.</a:t>
            </a:r>
          </a:p>
          <a:p>
            <a:r>
              <a:rPr lang="en-US" dirty="0"/>
              <a:t>Make sure your most important data is on rows or columns </a:t>
            </a:r>
            <a:endParaRPr lang="en-US" dirty="0" smtClean="0"/>
          </a:p>
          <a:p>
            <a:r>
              <a:rPr lang="en-US" dirty="0" smtClean="0"/>
              <a:t>Have </a:t>
            </a:r>
            <a:r>
              <a:rPr lang="en-US" dirty="0"/>
              <a:t>the views which are meant to be interacted with on the </a:t>
            </a:r>
            <a:r>
              <a:rPr lang="en-US" dirty="0" smtClean="0"/>
              <a:t>top</a:t>
            </a:r>
          </a:p>
          <a:p>
            <a:r>
              <a:rPr lang="en-US" dirty="0" smtClean="0"/>
              <a:t>Use at most three </a:t>
            </a:r>
            <a:r>
              <a:rPr lang="en-US" dirty="0"/>
              <a:t>views </a:t>
            </a:r>
            <a:r>
              <a:rPr lang="en-US" dirty="0" smtClean="0"/>
              <a:t>in a dashboard</a:t>
            </a:r>
          </a:p>
          <a:p>
            <a:r>
              <a:rPr lang="en-US" dirty="0" smtClean="0"/>
              <a:t>Make sure that the </a:t>
            </a:r>
            <a:r>
              <a:rPr lang="en-US" dirty="0"/>
              <a:t>legends and filters grouped or placed in an intuitive </a:t>
            </a:r>
            <a:r>
              <a:rPr lang="en-US" dirty="0" smtClean="0"/>
              <a:t>place. </a:t>
            </a:r>
            <a:r>
              <a:rPr lang="en-US" dirty="0"/>
              <a:t>They are best viewed if </a:t>
            </a:r>
            <a:r>
              <a:rPr lang="en-US" dirty="0" smtClean="0"/>
              <a:t>positioned </a:t>
            </a:r>
            <a:r>
              <a:rPr lang="en-US" dirty="0"/>
              <a:t>on the bottom or right hand </a:t>
            </a:r>
            <a:r>
              <a:rPr lang="en-US" dirty="0" smtClean="0"/>
              <a:t>side  (Hint</a:t>
            </a:r>
            <a:r>
              <a:rPr lang="en-US" dirty="0"/>
              <a:t>: top left is not usually ideal</a:t>
            </a:r>
            <a:r>
              <a:rPr lang="en-US" dirty="0" smtClean="0"/>
              <a:t>)</a:t>
            </a:r>
          </a:p>
          <a:p>
            <a:pPr lvl="0"/>
            <a:r>
              <a:rPr lang="en-US" dirty="0"/>
              <a:t>Avoid using multiple color schemes per dashboard. If you have to, then Multiple color schemes could be Purple-gray, Blue-red and Green-orange</a:t>
            </a:r>
          </a:p>
          <a:p>
            <a:pPr lvl="0"/>
            <a:r>
              <a:rPr lang="en-US" dirty="0"/>
              <a:t>In case of scatter, your most important data should be on rows or columns. Less important data should be in color, size, shape etc.</a:t>
            </a:r>
          </a:p>
          <a:p>
            <a:pPr lvl="0"/>
            <a:r>
              <a:rPr lang="en-US" dirty="0"/>
              <a:t>Always switch on color legend highlighting, so when someone clicks on a value in legend, the graph gets highlighted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25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: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Axes/labels should have proper understandable names. </a:t>
            </a:r>
            <a:r>
              <a:rPr lang="en-US" dirty="0"/>
              <a:t>(NOT “Value” or Sum(Apples)) </a:t>
            </a:r>
          </a:p>
          <a:p>
            <a:r>
              <a:rPr lang="en-US" dirty="0" smtClean="0"/>
              <a:t>Axes/labels should have </a:t>
            </a:r>
            <a:r>
              <a:rPr lang="en-US" dirty="0"/>
              <a:t>a reasonable number of decimals </a:t>
            </a:r>
            <a:r>
              <a:rPr lang="en-US" dirty="0" smtClean="0"/>
              <a:t>(NOT 1.000000) </a:t>
            </a:r>
            <a:endParaRPr lang="en-US" dirty="0"/>
          </a:p>
          <a:p>
            <a:r>
              <a:rPr lang="en-US" dirty="0" smtClean="0"/>
              <a:t>Make sure the mark </a:t>
            </a:r>
            <a:r>
              <a:rPr lang="en-US" dirty="0"/>
              <a:t>labels make sense without an </a:t>
            </a:r>
            <a:r>
              <a:rPr lang="en-US" dirty="0" smtClean="0"/>
              <a:t>explanation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Quick Filters </a:t>
            </a:r>
            <a:r>
              <a:rPr lang="en-US" dirty="0" smtClean="0"/>
              <a:t>is preferable with </a:t>
            </a:r>
            <a:r>
              <a:rPr lang="en-US" dirty="0"/>
              <a:t>titles as commands (“Select a Team</a:t>
            </a:r>
            <a:r>
              <a:rPr lang="en-US" dirty="0" smtClean="0"/>
              <a:t>:”)</a:t>
            </a:r>
            <a:endParaRPr lang="en-US" dirty="0"/>
          </a:p>
          <a:p>
            <a:r>
              <a:rPr lang="en-US" dirty="0" smtClean="0"/>
              <a:t>All </a:t>
            </a:r>
            <a:r>
              <a:rPr lang="en-US" dirty="0"/>
              <a:t>sheets and documents </a:t>
            </a:r>
            <a:r>
              <a:rPr lang="en-US" dirty="0" smtClean="0"/>
              <a:t>must be named appropriately (NOT </a:t>
            </a:r>
            <a:r>
              <a:rPr lang="en-US" dirty="0"/>
              <a:t>Sheet1,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</a:p>
          <a:p>
            <a:pPr lvl="0"/>
            <a:r>
              <a:rPr lang="en-US" dirty="0"/>
              <a:t>The title color should not clash with your color </a:t>
            </a:r>
            <a:r>
              <a:rPr lang="en-US" dirty="0" smtClean="0"/>
              <a:t>scheme used in the visualizations</a:t>
            </a:r>
          </a:p>
          <a:p>
            <a:r>
              <a:rPr lang="en-US" dirty="0"/>
              <a:t>As a general rule: axes and labels should be dark grey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6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Documents and Settings\efink\Local Settings\Temporary Internet Files\Content.IE5\A5MBGU9F\MPj04222270000[1]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3F9FC"/>
              </a:clrFrom>
              <a:clrTo>
                <a:srgbClr val="F3F9F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flipH="1">
            <a:off x="412618" y="0"/>
            <a:ext cx="11145031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815518" y="2209800"/>
            <a:ext cx="6189266" cy="175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chemeClr val="tx2"/>
                </a:solidFill>
                <a:latin typeface="Verdana" pitchFamily="34" charset="0"/>
              </a:rPr>
              <a:t>what about 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</a:rPr>
              <a:t>specifics</a:t>
            </a:r>
            <a:r>
              <a:rPr lang="en-US" sz="5400" b="1" dirty="0">
                <a:solidFill>
                  <a:schemeClr val="tx2"/>
                </a:solidFill>
                <a:latin typeface="Verdana" pitchFamily="34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0188" y="4343401"/>
            <a:ext cx="5446554" cy="212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</a:rPr>
              <a:t>5</a:t>
            </a:r>
            <a:r>
              <a:rPr lang="en-US" sz="4400" b="1" dirty="0">
                <a:latin typeface="Verdana" pitchFamily="34" charset="0"/>
              </a:rPr>
              <a:t> </a:t>
            </a:r>
            <a:r>
              <a:rPr lang="en-US" sz="4400" b="1" dirty="0">
                <a:solidFill>
                  <a:schemeClr val="tx2"/>
                </a:solidFill>
                <a:latin typeface="Verdana" pitchFamily="34" charset="0"/>
              </a:rPr>
              <a:t>reasons why dashboards matter now</a:t>
            </a:r>
          </a:p>
        </p:txBody>
      </p:sp>
      <p:pic>
        <p:nvPicPr>
          <p:cNvPr id="16387" name="Picture 3" descr="image0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3748" y="0"/>
            <a:ext cx="3300942" cy="4103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388" name="Picture 3" descr="image006"/>
          <p:cNvPicPr>
            <a:picLocks noChangeAspect="1" noChangeArrowheads="1"/>
          </p:cNvPicPr>
          <p:nvPr/>
        </p:nvPicPr>
        <p:blipFill>
          <a:blip r:embed="rId4" cstate="print"/>
          <a:srcRect t="14679"/>
          <a:stretch>
            <a:fillRect/>
          </a:stretch>
        </p:blipFill>
        <p:spPr bwMode="auto">
          <a:xfrm>
            <a:off x="6601883" y="1676400"/>
            <a:ext cx="4476902" cy="3543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389" name="Picture 5" descr="image0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9172" y="4038600"/>
            <a:ext cx="3682613" cy="4076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39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9510" y="581026"/>
            <a:ext cx="3342203" cy="1857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571" y="1226404"/>
            <a:ext cx="9490207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7200" b="1" baseline="30000" dirty="0">
                <a:solidFill>
                  <a:srgbClr val="E46C0A"/>
                </a:solidFill>
                <a:latin typeface="Verdana" pitchFamily="34" charset="0"/>
              </a:rPr>
              <a:t>1</a:t>
            </a:r>
            <a:r>
              <a:rPr lang="en-US" sz="4400" b="1" dirty="0">
                <a:solidFill>
                  <a:srgbClr val="E46C0A"/>
                </a:solidFill>
                <a:latin typeface="Verdana" pitchFamily="34" charset="0"/>
              </a:rPr>
              <a:t> </a:t>
            </a:r>
            <a:r>
              <a:rPr lang="en-US" sz="3200" dirty="0">
                <a:solidFill>
                  <a:srgbClr val="1F497D"/>
                </a:solidFill>
                <a:latin typeface="Verdana"/>
              </a:rPr>
              <a:t>Right Information to the Right Person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571" y="2236054"/>
            <a:ext cx="9490207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7200" b="1" baseline="30000" dirty="0">
                <a:solidFill>
                  <a:srgbClr val="E46C0A"/>
                </a:solidFill>
                <a:latin typeface="Verdana" pitchFamily="34" charset="0"/>
              </a:rPr>
              <a:t>2</a:t>
            </a:r>
            <a:r>
              <a:rPr lang="en-US" sz="4400" b="1" dirty="0">
                <a:solidFill>
                  <a:srgbClr val="E46C0A"/>
                </a:solidFill>
                <a:latin typeface="Verdana" pitchFamily="34" charset="0"/>
              </a:rPr>
              <a:t> </a:t>
            </a:r>
            <a:r>
              <a:rPr lang="en-US" sz="3200" dirty="0">
                <a:solidFill>
                  <a:srgbClr val="1F497D"/>
                </a:solidFill>
                <a:latin typeface="Verdana"/>
              </a:rPr>
              <a:t>Distributed Decision-Making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7571" y="3245704"/>
            <a:ext cx="9490207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7200" b="1" baseline="30000" dirty="0">
                <a:solidFill>
                  <a:srgbClr val="E46C0A"/>
                </a:solidFill>
                <a:latin typeface="Verdana" pitchFamily="34" charset="0"/>
              </a:rPr>
              <a:t>3</a:t>
            </a:r>
            <a:r>
              <a:rPr lang="en-US" sz="4400" b="1" dirty="0">
                <a:solidFill>
                  <a:srgbClr val="E46C0A"/>
                </a:solidFill>
                <a:latin typeface="Verdana" pitchFamily="34" charset="0"/>
              </a:rPr>
              <a:t> </a:t>
            </a:r>
            <a:r>
              <a:rPr lang="en-US" sz="3200" dirty="0">
                <a:solidFill>
                  <a:srgbClr val="1F497D"/>
                </a:solidFill>
                <a:latin typeface="Verdana"/>
              </a:rPr>
              <a:t>Drill-up, Drill-down and Drill-through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7571" y="4255354"/>
            <a:ext cx="9490207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7200" b="1" baseline="30000" dirty="0">
                <a:solidFill>
                  <a:srgbClr val="E46C0A"/>
                </a:solidFill>
                <a:latin typeface="Verdana" pitchFamily="34" charset="0"/>
              </a:rPr>
              <a:t>4</a:t>
            </a:r>
            <a:r>
              <a:rPr lang="en-US" sz="4400" b="1" dirty="0">
                <a:solidFill>
                  <a:srgbClr val="E46C0A"/>
                </a:solidFill>
                <a:latin typeface="Verdana" pitchFamily="34" charset="0"/>
              </a:rPr>
              <a:t> </a:t>
            </a:r>
            <a:r>
              <a:rPr lang="en-US" sz="3200" dirty="0">
                <a:solidFill>
                  <a:srgbClr val="1F497D"/>
                </a:solidFill>
                <a:latin typeface="Verdana"/>
              </a:rPr>
              <a:t>Domain Experts Build Analytics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571" y="5265004"/>
            <a:ext cx="9490207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7200" b="1" baseline="30000" dirty="0">
                <a:solidFill>
                  <a:srgbClr val="E46C0A"/>
                </a:solidFill>
                <a:latin typeface="Verdana" pitchFamily="34" charset="0"/>
              </a:rPr>
              <a:t>5</a:t>
            </a:r>
            <a:r>
              <a:rPr lang="en-US" sz="4400" b="1" dirty="0">
                <a:solidFill>
                  <a:srgbClr val="E46C0A"/>
                </a:solidFill>
                <a:latin typeface="Verdana" pitchFamily="34" charset="0"/>
              </a:rPr>
              <a:t> </a:t>
            </a:r>
            <a:r>
              <a:rPr lang="en-US" sz="3200" dirty="0">
                <a:solidFill>
                  <a:srgbClr val="1F497D"/>
                </a:solidFill>
                <a:latin typeface="Verdana"/>
              </a:rPr>
              <a:t>Visual, Easy to Understand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65047" y="304801"/>
            <a:ext cx="9407684" cy="823913"/>
          </a:xfrm>
        </p:spPr>
        <p:txBody>
          <a:bodyPr/>
          <a:lstStyle/>
          <a:p>
            <a:r>
              <a:rPr lang="en-US" smtClean="0"/>
              <a:t>Vision: Most </a:t>
            </a:r>
            <a:r>
              <a:rPr lang="en-US" smtClean="0">
                <a:solidFill>
                  <a:srgbClr val="E46C0A"/>
                </a:solidFill>
              </a:rPr>
              <a:t>Powerful</a:t>
            </a:r>
            <a:r>
              <a:rPr lang="en-US" smtClean="0"/>
              <a:t> Perception Sense</a:t>
            </a:r>
          </a:p>
        </p:txBody>
      </p:sp>
      <p:pic>
        <p:nvPicPr>
          <p:cNvPr id="20483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blackWhite">
          <a:xfrm>
            <a:off x="990283" y="1922463"/>
            <a:ext cx="7813948" cy="43259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grid n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926" y="1371600"/>
            <a:ext cx="75371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itle 1"/>
          <p:cNvSpPr>
            <a:spLocks noGrp="1"/>
          </p:cNvSpPr>
          <p:nvPr>
            <p:ph type="title"/>
          </p:nvPr>
        </p:nvSpPr>
        <p:spPr>
          <a:xfrm>
            <a:off x="495141" y="304801"/>
            <a:ext cx="8618553" cy="823913"/>
          </a:xfrm>
        </p:spPr>
        <p:txBody>
          <a:bodyPr/>
          <a:lstStyle/>
          <a:p>
            <a:r>
              <a:rPr lang="en-US" smtClean="0"/>
              <a:t>How many </a:t>
            </a:r>
            <a:r>
              <a:rPr lang="en-US" smtClean="0">
                <a:solidFill>
                  <a:srgbClr val="E46C0A"/>
                </a:solidFill>
              </a:rPr>
              <a:t>9s</a:t>
            </a:r>
            <a:r>
              <a:rPr lang="en-US" smtClean="0"/>
              <a:t> in the grid below?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7" descr="gri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084" y="1371600"/>
            <a:ext cx="75371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495141" y="304801"/>
            <a:ext cx="8995066" cy="823913"/>
          </a:xfrm>
        </p:spPr>
        <p:txBody>
          <a:bodyPr/>
          <a:lstStyle/>
          <a:p>
            <a:r>
              <a:rPr lang="en-US" smtClean="0"/>
              <a:t>Is it </a:t>
            </a:r>
            <a:r>
              <a:rPr lang="en-US" smtClean="0">
                <a:solidFill>
                  <a:srgbClr val="E46C0A"/>
                </a:solidFill>
              </a:rPr>
              <a:t>easier</a:t>
            </a:r>
            <a:r>
              <a:rPr lang="en-US" smtClean="0"/>
              <a:t> to count now?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is a new-age self service BI tool, that aids in data analysis and creation of business dashboards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103972"/>
              </p:ext>
            </p:extLst>
          </p:nvPr>
        </p:nvGraphicFramePr>
        <p:xfrm>
          <a:off x="487220" y="1382831"/>
          <a:ext cx="4356629" cy="23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6629"/>
              </a:tblGrid>
              <a:tr h="3953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About</a:t>
                      </a:r>
                      <a:r>
                        <a:rPr lang="en-US" baseline="0" dirty="0" smtClean="0"/>
                        <a:t> the company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83092">
                <a:tc>
                  <a:txBody>
                    <a:bodyPr/>
                    <a:lstStyle/>
                    <a:p>
                      <a:pPr marL="228600" indent="-228600">
                        <a:spcBef>
                          <a:spcPts val="600"/>
                        </a:spcBef>
                        <a:buClr>
                          <a:srgbClr val="2E2274"/>
                        </a:buClr>
                        <a:buFont typeface="Webdings" pitchFamily="18" charset="2"/>
                        <a:buChar char="4"/>
                      </a:pPr>
                      <a:r>
                        <a:rPr lang="en-US" sz="1200" dirty="0" smtClean="0"/>
                        <a:t>Tableau Software, Inc. was founded in 2003</a:t>
                      </a:r>
                      <a:r>
                        <a:rPr lang="en-US" sz="1200" baseline="0" dirty="0" smtClean="0"/>
                        <a:t> and is headquartered in Seattle, U.S.</a:t>
                      </a:r>
                      <a:endParaRPr lang="en-US" sz="1200" dirty="0" smtClean="0"/>
                    </a:p>
                    <a:p>
                      <a:pPr marL="228600" indent="-228600">
                        <a:spcBef>
                          <a:spcPts val="600"/>
                        </a:spcBef>
                        <a:buClr>
                          <a:srgbClr val="2E2274"/>
                        </a:buClr>
                        <a:buFont typeface="Webdings" pitchFamily="18" charset="2"/>
                        <a:buChar char="4"/>
                      </a:pPr>
                      <a:r>
                        <a:rPr lang="en-US" sz="1200" dirty="0" smtClean="0"/>
                        <a:t>It</a:t>
                      </a:r>
                      <a:r>
                        <a:rPr lang="en-US" sz="1200" baseline="0" dirty="0" smtClean="0"/>
                        <a:t> is a recognized leader in providing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data visualization products, focused on business intelligence</a:t>
                      </a:r>
                    </a:p>
                    <a:p>
                      <a:pPr marL="228600" indent="-228600">
                        <a:buClr>
                          <a:srgbClr val="2E2274"/>
                        </a:buClr>
                        <a:buFont typeface="Webdings" pitchFamily="18" charset="2"/>
                        <a:buChar char="4"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Clr>
                          <a:srgbClr val="2E2274"/>
                        </a:buClr>
                        <a:buFont typeface="Webdings" pitchFamily="18" charset="2"/>
                        <a:buNone/>
                      </a:pPr>
                      <a:endParaRPr lang="en-US" sz="1200" baseline="0" dirty="0" smtClean="0"/>
                    </a:p>
                    <a:p>
                      <a:pPr marL="228600" indent="-228600">
                        <a:buClr>
                          <a:srgbClr val="2E2274"/>
                        </a:buClr>
                        <a:buFont typeface="Webdings" pitchFamily="18" charset="2"/>
                        <a:buNone/>
                      </a:pPr>
                      <a:endParaRPr lang="en-US" sz="1200" baseline="0" dirty="0" smtClean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04118"/>
              </p:ext>
            </p:extLst>
          </p:nvPr>
        </p:nvGraphicFramePr>
        <p:xfrm>
          <a:off x="5136226" y="1381327"/>
          <a:ext cx="4366817" cy="2383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66817"/>
              </a:tblGrid>
              <a:tr h="3832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Offerings</a:t>
                      </a:r>
                      <a:endParaRPr lang="en-US" sz="18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</a:tr>
              <a:tr h="2000028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Webdings" pitchFamily="18" charset="2"/>
                        <a:buChar char="4"/>
                      </a:pPr>
                      <a:r>
                        <a:rPr lang="en-US" sz="1200" b="1" dirty="0" smtClean="0"/>
                        <a:t>Tableau</a:t>
                      </a:r>
                      <a:r>
                        <a:rPr lang="en-US" sz="1200" b="1" baseline="0" dirty="0" smtClean="0"/>
                        <a:t> Desktop </a:t>
                      </a:r>
                      <a:r>
                        <a:rPr lang="en-US" sz="1200" dirty="0" smtClean="0"/>
                        <a:t>to create and</a:t>
                      </a:r>
                      <a:r>
                        <a:rPr lang="en-US" sz="1200" baseline="0" dirty="0" smtClean="0"/>
                        <a:t> publish workbooks</a:t>
                      </a:r>
                      <a:endParaRPr lang="en-US" sz="1200" dirty="0" smtClean="0"/>
                    </a:p>
                    <a:p>
                      <a:pPr marL="285750" indent="-28575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Webdings" pitchFamily="18" charset="2"/>
                        <a:buChar char="4"/>
                      </a:pPr>
                      <a:r>
                        <a:rPr lang="en-US" sz="1200" b="1" dirty="0" smtClean="0"/>
                        <a:t>Tableau</a:t>
                      </a:r>
                      <a:r>
                        <a:rPr lang="en-US" sz="1200" b="1" baseline="0" dirty="0" smtClean="0"/>
                        <a:t> Server </a:t>
                      </a:r>
                      <a:r>
                        <a:rPr lang="en-US" sz="1200" b="0" dirty="0" smtClean="0"/>
                        <a:t>to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baseline="0" dirty="0" smtClean="0"/>
                        <a:t>distribute the published workbooks with enterprise level scalability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Webdings" pitchFamily="18" charset="2"/>
                        <a:buChar char="4"/>
                      </a:pPr>
                      <a:r>
                        <a:rPr lang="en-US" sz="1200" b="1" baseline="0" dirty="0" smtClean="0"/>
                        <a:t>Tableau Public </a:t>
                      </a:r>
                      <a:r>
                        <a:rPr lang="en-US" sz="1200" b="0" baseline="0" dirty="0" smtClean="0"/>
                        <a:t>to create and quickly publish interactive visuals on the web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Webdings" pitchFamily="18" charset="2"/>
                        <a:buChar char="4"/>
                      </a:pPr>
                      <a:r>
                        <a:rPr lang="en-US" sz="1200" b="1" baseline="0" dirty="0" smtClean="0"/>
                        <a:t>Tableau Reader </a:t>
                      </a:r>
                      <a:r>
                        <a:rPr lang="en-US" sz="1200" b="0" baseline="0" dirty="0" smtClean="0"/>
                        <a:t>to view workbooks and dashboards only</a:t>
                      </a:r>
                      <a:endParaRPr lang="en-US" sz="1200" b="1" dirty="0" smtClean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77680"/>
              </p:ext>
            </p:extLst>
          </p:nvPr>
        </p:nvGraphicFramePr>
        <p:xfrm>
          <a:off x="495312" y="3989037"/>
          <a:ext cx="4357040" cy="23886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57040"/>
              </a:tblGrid>
              <a:tr h="3922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Customers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</a:tr>
              <a:tr h="1996387">
                <a:tc>
                  <a:txBody>
                    <a:bodyPr/>
                    <a:lstStyle/>
                    <a:p>
                      <a:pPr marL="228600" indent="-228600">
                        <a:spcBef>
                          <a:spcPts val="600"/>
                        </a:spcBef>
                        <a:buClr>
                          <a:srgbClr val="0B1F65"/>
                        </a:buClr>
                        <a:buFont typeface="Webdings" pitchFamily="18" charset="2"/>
                        <a:buChar char="4"/>
                      </a:pPr>
                      <a:r>
                        <a:rPr lang="en-US" sz="1200" dirty="0" smtClean="0"/>
                        <a:t>Some of Tableau’s customers</a:t>
                      </a:r>
                      <a:r>
                        <a:rPr lang="en-US" sz="1200" baseline="0" dirty="0" smtClean="0"/>
                        <a:t> across various verticals include:</a:t>
                      </a:r>
                    </a:p>
                    <a:p>
                      <a:pPr marL="406400" lvl="0" indent="-17780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Arial" pitchFamily="34" charset="0"/>
                        <a:buChar char="–"/>
                      </a:pPr>
                      <a:r>
                        <a:rPr lang="en-US" sz="1200" b="1" dirty="0" smtClean="0"/>
                        <a:t>BFSI -  </a:t>
                      </a:r>
                      <a:r>
                        <a:rPr lang="en-US" sz="1200" b="0" dirty="0" smtClean="0"/>
                        <a:t>Allstate,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dirty="0" smtClean="0"/>
                        <a:t>Bank of America, Barclays,</a:t>
                      </a:r>
                      <a:r>
                        <a:rPr lang="en-US" sz="1200" baseline="0" dirty="0" smtClean="0"/>
                        <a:t> Citigroup</a:t>
                      </a:r>
                      <a:endParaRPr lang="en-US" sz="1200" dirty="0" smtClean="0"/>
                    </a:p>
                    <a:p>
                      <a:pPr marL="406400" lvl="0" indent="-17780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Arial" pitchFamily="34" charset="0"/>
                        <a:buChar char="–"/>
                      </a:pPr>
                      <a:r>
                        <a:rPr lang="en-US" sz="1200" b="1" baseline="0" dirty="0" smtClean="0"/>
                        <a:t>Retail -  </a:t>
                      </a:r>
                      <a:r>
                        <a:rPr lang="en-US" sz="1200" baseline="0" dirty="0" smtClean="0"/>
                        <a:t>Barnes &amp; Noble, Starbucks Coffee, Wal-Mart </a:t>
                      </a:r>
                    </a:p>
                    <a:p>
                      <a:pPr marL="406400" lvl="0" indent="-17780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Arial" pitchFamily="34" charset="0"/>
                        <a:buChar char="–"/>
                      </a:pPr>
                      <a:r>
                        <a:rPr lang="en-US" sz="1200" b="1" baseline="0" dirty="0" smtClean="0"/>
                        <a:t>Pharmaceutical  - </a:t>
                      </a:r>
                      <a:r>
                        <a:rPr lang="en-US" sz="1200" baseline="0" dirty="0" smtClean="0"/>
                        <a:t>Merck, Pfizer, Sanofi Aventis</a:t>
                      </a:r>
                    </a:p>
                    <a:p>
                      <a:pPr marL="406400" lvl="0" indent="-17780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Arial" pitchFamily="34" charset="0"/>
                        <a:buChar char="–"/>
                      </a:pPr>
                      <a:r>
                        <a:rPr lang="en-US" sz="1200" b="1" baseline="0" dirty="0" smtClean="0"/>
                        <a:t>Technology – </a:t>
                      </a:r>
                      <a:r>
                        <a:rPr lang="en-US" sz="1200" b="0" baseline="0" dirty="0" smtClean="0"/>
                        <a:t>eBay, EMC, Facebook</a:t>
                      </a:r>
                      <a:endParaRPr lang="en-US" sz="1200" b="1" baseline="0" dirty="0" smtClean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246365"/>
              </p:ext>
            </p:extLst>
          </p:nvPr>
        </p:nvGraphicFramePr>
        <p:xfrm>
          <a:off x="5147232" y="3985130"/>
          <a:ext cx="4336402" cy="2390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402"/>
              </a:tblGrid>
              <a:tr h="4332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 Differentiators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57151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Webdings" pitchFamily="18" charset="2"/>
                        <a:buChar char="4"/>
                      </a:pPr>
                      <a:r>
                        <a:rPr lang="en-US" sz="1200" dirty="0" smtClean="0"/>
                        <a:t>Tableau</a:t>
                      </a:r>
                      <a:r>
                        <a:rPr lang="en-US" sz="1200" baseline="0" dirty="0" smtClean="0"/>
                        <a:t> stands out  because of the ease of usage and control it allows the users to manipulate the data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120989"/>
                        </a:buClr>
                        <a:buSzTx/>
                        <a:buFont typeface="Webdings" pitchFamily="18" charset="2"/>
                        <a:buChar char="4"/>
                        <a:tabLst/>
                        <a:defRPr/>
                      </a:pPr>
                      <a:r>
                        <a:rPr lang="en-US" sz="1200" dirty="0" smtClean="0"/>
                        <a:t>Tableau can easily connect to a huge variety of data sources, ranging from excel sheets to delimited files, oracle databases and several more</a:t>
                      </a:r>
                      <a:endParaRPr lang="en-US" sz="1200" baseline="0" dirty="0" smtClean="0"/>
                    </a:p>
                    <a:p>
                      <a:pPr marL="285750" indent="-285750">
                        <a:spcBef>
                          <a:spcPts val="600"/>
                        </a:spcBef>
                        <a:buClr>
                          <a:srgbClr val="120989"/>
                        </a:buClr>
                        <a:buFont typeface="Webdings" pitchFamily="18" charset="2"/>
                        <a:buChar char="4"/>
                      </a:pPr>
                      <a:r>
                        <a:rPr lang="en-US" sz="1200" baseline="0" dirty="0" smtClean="0"/>
                        <a:t>Interactive analysis can be shared with a report consumer equipped with a Web browser </a:t>
                      </a:r>
                    </a:p>
                    <a:p>
                      <a:pPr marL="285750" indent="-285750">
                        <a:buClr>
                          <a:srgbClr val="120989"/>
                        </a:buClr>
                        <a:buFont typeface="Webdings" pitchFamily="18" charset="2"/>
                        <a:buNone/>
                      </a:pPr>
                      <a:endParaRPr lang="en-US" sz="1200" baseline="0" dirty="0" smtClean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 Box 69"/>
          <p:cNvSpPr txBox="1">
            <a:spLocks noChangeArrowheads="1"/>
          </p:cNvSpPr>
          <p:nvPr/>
        </p:nvSpPr>
        <p:spPr bwMode="auto">
          <a:xfrm>
            <a:off x="-1" y="12700"/>
            <a:ext cx="2194560" cy="276999"/>
          </a:xfrm>
          <a:prstGeom prst="rect">
            <a:avLst/>
          </a:prstGeom>
          <a:solidFill>
            <a:srgbClr val="E2E2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  <a:buClr>
                <a:srgbClr val="0B1F65"/>
              </a:buClr>
              <a:buFont typeface="Webdings" pitchFamily="18" charset="2"/>
              <a:buNone/>
            </a:pPr>
            <a:r>
              <a:rPr lang="en-US" sz="1200" b="1" i="1" dirty="0" smtClean="0">
                <a:solidFill>
                  <a:srgbClr val="5F5F5F"/>
                </a:solidFill>
              </a:rPr>
              <a:t>Introduction to Tableau</a:t>
            </a:r>
            <a:endParaRPr lang="en-US" sz="1200" b="1" i="1" dirty="0">
              <a:solidFill>
                <a:srgbClr val="5F5F5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provides enhanced visualization capabilities, all the while maintaining its ease of usage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14559" y="6477000"/>
            <a:ext cx="3696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</a:t>
            </a:r>
            <a:r>
              <a:rPr lang="en-US" i="1" dirty="0">
                <a:hlinkClick r:id="rId2"/>
              </a:rPr>
              <a:t>http://apandre.wordpress.com/2011/02/14/q4dv/</a:t>
            </a:r>
            <a:endParaRPr lang="en-US" i="1" dirty="0"/>
          </a:p>
        </p:txBody>
      </p:sp>
      <p:sp>
        <p:nvSpPr>
          <p:cNvPr id="14" name="Text Box 69"/>
          <p:cNvSpPr txBox="1">
            <a:spLocks noChangeArrowheads="1"/>
          </p:cNvSpPr>
          <p:nvPr/>
        </p:nvSpPr>
        <p:spPr bwMode="auto">
          <a:xfrm>
            <a:off x="-1" y="12700"/>
            <a:ext cx="2194560" cy="276999"/>
          </a:xfrm>
          <a:prstGeom prst="rect">
            <a:avLst/>
          </a:prstGeom>
          <a:solidFill>
            <a:srgbClr val="E2E2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  <a:buClr>
                <a:srgbClr val="0B1F65"/>
              </a:buClr>
              <a:buFont typeface="Webdings" pitchFamily="18" charset="2"/>
              <a:buNone/>
            </a:pPr>
            <a:r>
              <a:rPr lang="en-US" sz="1200" b="1" i="1" dirty="0" smtClean="0">
                <a:solidFill>
                  <a:srgbClr val="5F5F5F"/>
                </a:solidFill>
              </a:rPr>
              <a:t>Comparison of BI tools</a:t>
            </a:r>
            <a:endParaRPr lang="en-US" sz="1200" b="1" i="1" dirty="0">
              <a:solidFill>
                <a:srgbClr val="5F5F5F"/>
              </a:solidFill>
              <a:latin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77" y="1208723"/>
            <a:ext cx="5268277" cy="5268277"/>
          </a:xfrm>
        </p:spPr>
      </p:pic>
    </p:spTree>
    <p:extLst>
      <p:ext uri="{BB962C8B-B14F-4D97-AF65-F5344CB8AC3E}">
        <p14:creationId xmlns:p14="http://schemas.microsoft.com/office/powerpoint/2010/main" val="42105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ustom 2">
      <a:dk1>
        <a:srgbClr val="000000"/>
      </a:dk1>
      <a:lt1>
        <a:sysClr val="window" lastClr="FFFFFF"/>
      </a:lt1>
      <a:dk2>
        <a:srgbClr val="FF0000"/>
      </a:dk2>
      <a:lt2>
        <a:srgbClr val="00FF00"/>
      </a:lt2>
      <a:accent1>
        <a:srgbClr val="800000"/>
      </a:accent1>
      <a:accent2>
        <a:srgbClr val="006666"/>
      </a:accent2>
      <a:accent3>
        <a:srgbClr val="E2E1C0"/>
      </a:accent3>
      <a:accent4>
        <a:srgbClr val="0B1F65"/>
      </a:accent4>
      <a:accent5>
        <a:srgbClr val="B69404"/>
      </a:accent5>
      <a:accent6>
        <a:srgbClr val="FFFF00"/>
      </a:accent6>
      <a:hlink>
        <a:srgbClr val="0B1F65"/>
      </a:hlink>
      <a:folHlink>
        <a:srgbClr val="800080"/>
      </a:folHlink>
    </a:clrScheme>
    <a:fontScheme name="Global Sourcing KickoffSection 4-Project Approach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193</TotalTime>
  <Pages>8</Pages>
  <Words>2322</Words>
  <Application>Microsoft Office PowerPoint</Application>
  <PresentationFormat>Custom</PresentationFormat>
  <Paragraphs>199</Paragraphs>
  <Slides>29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blank</vt:lpstr>
      <vt:lpstr>Tableau </vt:lpstr>
      <vt:lpstr>The Business Intelligence Renaissance Christian Chabot, CEO &amp; Co-founder </vt:lpstr>
      <vt:lpstr>PowerPoint Presentation</vt:lpstr>
      <vt:lpstr>PowerPoint Presentation</vt:lpstr>
      <vt:lpstr>Vision: Most Powerful Perception Sense</vt:lpstr>
      <vt:lpstr>How many 9s in the grid below?</vt:lpstr>
      <vt:lpstr>Is it easier to count now? </vt:lpstr>
      <vt:lpstr>Tableau is a new-age self service BI tool, that aids in data analysis and creation of business dashboards</vt:lpstr>
      <vt:lpstr>Tableau provides enhanced visualization capabilities, all the while maintaining its ease of usage </vt:lpstr>
      <vt:lpstr>Excerpts from Gartner B.I. platform survey on Tableau</vt:lpstr>
      <vt:lpstr>Tableau allows user to do an in-depth data analysis &amp; visualization and create interactive dashboards with minimum effort</vt:lpstr>
      <vt:lpstr>Tableau has four Tabs, icons of which can be found on the left top corner of Home Tab</vt:lpstr>
      <vt:lpstr>Data Connections in Tableau</vt:lpstr>
      <vt:lpstr>Different ways of connecting to the data</vt:lpstr>
      <vt:lpstr>Basic view of a worksheet</vt:lpstr>
      <vt:lpstr>Basic view of a worksheet</vt:lpstr>
      <vt:lpstr>Hierarchy – This is used to group fields of decreasing levels in the form of a hierarchy</vt:lpstr>
      <vt:lpstr>Groups – These are used to create groups among different rows of one field. </vt:lpstr>
      <vt:lpstr>Sets – An easy way of adding a filter. Rows assigned to a set, filter the data accordingly when pulled into the sheet.</vt:lpstr>
      <vt:lpstr>Filters </vt:lpstr>
      <vt:lpstr>Calculated Fields and Aggregated Calculations</vt:lpstr>
      <vt:lpstr>Parameters</vt:lpstr>
      <vt:lpstr>Table Calculations</vt:lpstr>
      <vt:lpstr>Pages</vt:lpstr>
      <vt:lpstr>Dashboard</vt:lpstr>
      <vt:lpstr>Actions</vt:lpstr>
      <vt:lpstr>Best Practices : Structuring the dashboard</vt:lpstr>
      <vt:lpstr>Best Practices : Formatting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Abhay Kant Singh</dc:creator>
  <cp:lastModifiedBy>Aayush Goenka</cp:lastModifiedBy>
  <cp:revision>21</cp:revision>
  <cp:lastPrinted>2001-09-28T15:01:44Z</cp:lastPrinted>
  <dcterms:created xsi:type="dcterms:W3CDTF">2013-07-04T06:35:58Z</dcterms:created>
  <dcterms:modified xsi:type="dcterms:W3CDTF">2014-02-18T05:27:56Z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